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Default Extension="vsd" ContentType="application/vnd.visio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407" r:id="rId2"/>
    <p:sldId id="457" r:id="rId3"/>
    <p:sldId id="422" r:id="rId4"/>
    <p:sldId id="291" r:id="rId5"/>
    <p:sldId id="479" r:id="rId6"/>
    <p:sldId id="452" r:id="rId7"/>
    <p:sldId id="451" r:id="rId8"/>
    <p:sldId id="450" r:id="rId9"/>
    <p:sldId id="317" r:id="rId10"/>
    <p:sldId id="419" r:id="rId11"/>
    <p:sldId id="330" r:id="rId12"/>
    <p:sldId id="472" r:id="rId13"/>
    <p:sldId id="488" r:id="rId14"/>
    <p:sldId id="489" r:id="rId15"/>
    <p:sldId id="490" r:id="rId16"/>
    <p:sldId id="494" r:id="rId17"/>
    <p:sldId id="495" r:id="rId18"/>
    <p:sldId id="496" r:id="rId19"/>
    <p:sldId id="470" r:id="rId20"/>
  </p:sldIdLst>
  <p:sldSz cx="9144000" cy="6858000" type="screen4x3"/>
  <p:notesSz cx="7315200" cy="9601200"/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4C6C4"/>
    <a:srgbClr val="EA8B00"/>
    <a:srgbClr val="FF9900"/>
    <a:srgbClr val="D0D3DA"/>
    <a:srgbClr val="5CB4B2"/>
    <a:srgbClr val="95D1C3"/>
    <a:srgbClr val="0099CC"/>
    <a:srgbClr val="AFB4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65" autoAdjust="0"/>
    <p:restoredTop sz="95637" autoAdjust="0"/>
  </p:normalViewPr>
  <p:slideViewPr>
    <p:cSldViewPr snapToGrid="0">
      <p:cViewPr>
        <p:scale>
          <a:sx n="60" d="100"/>
          <a:sy n="60" d="100"/>
        </p:scale>
        <p:origin x="-1164" y="-300"/>
      </p:cViewPr>
      <p:guideLst>
        <p:guide orient="horz" pos="4044"/>
        <p:guide orient="horz" pos="916"/>
        <p:guide orient="horz" pos="1233"/>
        <p:guide orient="horz" pos="617"/>
        <p:guide orient="horz" pos="3748"/>
        <p:guide pos="195"/>
        <p:guide pos="5515"/>
        <p:guide pos="347"/>
        <p:guide pos="2879"/>
        <p:guide pos="1435"/>
        <p:guide pos="3707"/>
      </p:guideLst>
    </p:cSldViewPr>
  </p:slideViewPr>
  <p:outlineViewPr>
    <p:cViewPr>
      <p:scale>
        <a:sx n="33" d="100"/>
        <a:sy n="33" d="100"/>
      </p:scale>
      <p:origin x="0" y="5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1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1"/>
            <a:ext cx="3169920" cy="4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528"/>
            <a:ext cx="3169920" cy="4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0528"/>
            <a:ext cx="3169920" cy="4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E8134F41-1546-402B-BB80-9E7F0CCAA0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3584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1"/>
            <a:ext cx="3169920" cy="4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264"/>
            <a:ext cx="5852160" cy="432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998"/>
            <a:ext cx="3169920" cy="4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8998"/>
            <a:ext cx="3169920" cy="4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576935C6-D8FD-4613-B8C6-B4220AF99A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014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982BAF7-F4E6-4AD4-8779-4F167C8C5360}" type="slidenum">
              <a:rPr lang="de-DE" altLang="en-US" sz="1200" smtClean="0"/>
              <a:pPr eaLnBrk="1" hangingPunct="1"/>
              <a:t>1</a:t>
            </a:fld>
            <a:endParaRPr lang="de-DE" alt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707" y="4800600"/>
            <a:ext cx="6759787" cy="393263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7"/>
          <p:cNvSpPr txBox="1">
            <a:spLocks noGrp="1" noChangeArrowheads="1"/>
          </p:cNvSpPr>
          <p:nvPr/>
        </p:nvSpPr>
        <p:spPr bwMode="auto">
          <a:xfrm>
            <a:off x="3811438" y="9034411"/>
            <a:ext cx="3502592" cy="56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531" tIns="153531" rIns="153531" bIns="153531" anchor="b"/>
          <a:lstStyle>
            <a:lvl1pPr eaLnBrk="0" hangingPunct="0">
              <a:defRPr sz="20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100" b="0" u="none"/>
              <a:t>Memo </a:t>
            </a:r>
            <a:fld id="{8A8BEB73-5415-4BAE-AAAE-EAE9F7A94616}" type="slidenum">
              <a:rPr lang="en-US" sz="1100" b="0" u="none"/>
              <a:pPr algn="r" eaLnBrk="1" hangingPunct="1"/>
              <a:t>13</a:t>
            </a:fld>
            <a:endParaRPr lang="en-US" sz="1100" b="0" u="none"/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571500"/>
            <a:ext cx="5191125" cy="3894138"/>
          </a:xfrm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44" y="4790321"/>
            <a:ext cx="6215521" cy="3789285"/>
          </a:xfrm>
          <a:noFill/>
        </p:spPr>
        <p:txBody>
          <a:bodyPr lIns="97492" tIns="48747" rIns="97492" bIns="48747"/>
          <a:lstStyle/>
          <a:p>
            <a:pPr lvl="3" algn="just" eaLnBrk="1" hangingPunct="1"/>
            <a:r>
              <a:rPr lang="en-GB" b="1" smtClean="0">
                <a:latin typeface="Arial" pitchFamily="34" charset="0"/>
              </a:rPr>
              <a:t>Functional Performance Tests</a:t>
            </a:r>
          </a:p>
          <a:p>
            <a:pPr algn="just" eaLnBrk="1" hangingPunct="1"/>
            <a:endParaRPr lang="en-GB" smtClean="0">
              <a:latin typeface="Arial" pitchFamily="34" charset="0"/>
            </a:endParaRPr>
          </a:p>
          <a:p>
            <a:pPr algn="just" eaLnBrk="1" hangingPunct="1"/>
            <a:r>
              <a:rPr lang="en-GB" smtClean="0">
                <a:latin typeface="Arial" pitchFamily="34" charset="0"/>
              </a:rPr>
              <a:t>The complete HVDC control protection, operating and monitoring system including the interface cubicles are checked in a functional test. In this test all cubicles are connected together using the same prefabricated cables that will be used on site. </a:t>
            </a:r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B270-9458-48C5-92CD-2627BB0299A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2776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9339" indent="-288207">
              <a:defRPr>
                <a:solidFill>
                  <a:schemeClr val="tx1"/>
                </a:solidFill>
                <a:latin typeface="Arial" charset="0"/>
              </a:defRPr>
            </a:lvl2pPr>
            <a:lvl3pPr marL="1152830" indent="-230566">
              <a:defRPr>
                <a:solidFill>
                  <a:schemeClr val="tx1"/>
                </a:solidFill>
                <a:latin typeface="Arial" charset="0"/>
              </a:defRPr>
            </a:lvl3pPr>
            <a:lvl4pPr marL="1613962" indent="-230566">
              <a:defRPr>
                <a:solidFill>
                  <a:schemeClr val="tx1"/>
                </a:solidFill>
                <a:latin typeface="Arial" charset="0"/>
              </a:defRPr>
            </a:lvl4pPr>
            <a:lvl5pPr marL="2075094" indent="-230566">
              <a:defRPr>
                <a:solidFill>
                  <a:schemeClr val="tx1"/>
                </a:solidFill>
                <a:latin typeface="Arial" charset="0"/>
              </a:defRPr>
            </a:lvl5pPr>
            <a:lvl6pPr marL="2536226" indent="-2305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7357" indent="-2305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8489" indent="-2305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9621" indent="-2305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Memo </a:t>
            </a:r>
            <a:fld id="{35EDC0DE-7B10-44FF-A060-1DD1DE1CD028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7"/>
          <p:cNvSpPr txBox="1">
            <a:spLocks noGrp="1" noChangeArrowheads="1"/>
          </p:cNvSpPr>
          <p:nvPr/>
        </p:nvSpPr>
        <p:spPr bwMode="auto">
          <a:xfrm>
            <a:off x="4142776" y="9125695"/>
            <a:ext cx="3170717" cy="47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8" tIns="44090" rIns="88178" bIns="44090" anchor="b"/>
          <a:lstStyle/>
          <a:p>
            <a:pPr algn="r" defTabSz="880634"/>
            <a:fld id="{86D94870-D964-4385-ABB5-4038BB8B2F50}" type="slidenum">
              <a:rPr lang="de-DE" sz="1100">
                <a:solidFill>
                  <a:srgbClr val="000000"/>
                </a:solidFill>
              </a:rPr>
              <a:pPr algn="r" defTabSz="880634"/>
              <a:t>17</a:t>
            </a:fld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9471" y="4558989"/>
            <a:ext cx="5856260" cy="4319690"/>
          </a:xfrm>
          <a:noFill/>
        </p:spPr>
        <p:txBody>
          <a:bodyPr wrap="square" lIns="88178" tIns="44090" rIns="88178" bIns="4409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9339" indent="-288207">
              <a:defRPr>
                <a:solidFill>
                  <a:schemeClr val="tx1"/>
                </a:solidFill>
                <a:latin typeface="Arial" charset="0"/>
              </a:defRPr>
            </a:lvl2pPr>
            <a:lvl3pPr marL="1152830" indent="-230566">
              <a:defRPr>
                <a:solidFill>
                  <a:schemeClr val="tx1"/>
                </a:solidFill>
                <a:latin typeface="Arial" charset="0"/>
              </a:defRPr>
            </a:lvl3pPr>
            <a:lvl4pPr marL="1613962" indent="-230566">
              <a:defRPr>
                <a:solidFill>
                  <a:schemeClr val="tx1"/>
                </a:solidFill>
                <a:latin typeface="Arial" charset="0"/>
              </a:defRPr>
            </a:lvl4pPr>
            <a:lvl5pPr marL="2075094" indent="-230566">
              <a:defRPr>
                <a:solidFill>
                  <a:schemeClr val="tx1"/>
                </a:solidFill>
                <a:latin typeface="Arial" charset="0"/>
              </a:defRPr>
            </a:lvl5pPr>
            <a:lvl6pPr marL="2536226" indent="-2305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7357" indent="-2305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8489" indent="-2305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9621" indent="-2305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Memo </a:t>
            </a:r>
            <a:fld id="{63BFF1CF-1FDC-44DC-AD20-E23AF09E3790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4142776" y="9125695"/>
            <a:ext cx="3170717" cy="47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8" tIns="44090" rIns="88178" bIns="44090" anchor="b"/>
          <a:lstStyle/>
          <a:p>
            <a:pPr algn="r" defTabSz="880634"/>
            <a:fld id="{CC6F9EB3-D9AB-4793-99EF-A7844E845F18}" type="slidenum">
              <a:rPr lang="de-DE" sz="1100">
                <a:solidFill>
                  <a:srgbClr val="000000"/>
                </a:solidFill>
              </a:rPr>
              <a:pPr algn="r" defTabSz="880634"/>
              <a:t>18</a:t>
            </a:fld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9471" y="4558989"/>
            <a:ext cx="5856260" cy="4319690"/>
          </a:xfrm>
          <a:noFill/>
        </p:spPr>
        <p:txBody>
          <a:bodyPr wrap="square" lIns="88178" tIns="44090" rIns="88178" bIns="4409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14972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12"/>
          <p:cNvPicPr>
            <a:picLocks noChangeArrowheads="1"/>
          </p:cNvPicPr>
          <p:nvPr userDrawn="1"/>
        </p:nvPicPr>
        <p:blipFill rotWithShape="1">
          <a:blip r:embed="rId2" cstate="print"/>
          <a:srcRect l="-762" t="-1" r="-2128" b="32938"/>
          <a:stretch/>
        </p:blipFill>
        <p:spPr bwMode="auto">
          <a:xfrm>
            <a:off x="-76200" y="0"/>
            <a:ext cx="94234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10" descr="SIE_Logo_Layer_Petrol_RGB_A3_76m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1727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540000" tIns="144000" rIns="212400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© Siemens AG All rights reserved.</a:t>
            </a:r>
          </a:p>
        </p:txBody>
      </p:sp>
      <p:sp>
        <p:nvSpPr>
          <p:cNvPr id="897027" name="Rectangle 115"/>
          <p:cNvSpPr>
            <a:spLocks noGrp="1" noChangeArrowheads="1"/>
          </p:cNvSpPr>
          <p:nvPr>
            <p:ph type="ctrTitle"/>
          </p:nvPr>
        </p:nvSpPr>
        <p:spPr bwMode="gray">
          <a:xfrm>
            <a:off x="250825" y="4149725"/>
            <a:ext cx="8893175" cy="1471613"/>
          </a:xfrm>
          <a:solidFill>
            <a:srgbClr val="879BAA"/>
          </a:solidFill>
        </p:spPr>
        <p:txBody>
          <a:bodyPr lIns="270000" tIns="144000" rIns="370800" bIns="108000" anchor="t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97032" name="Rectangle 116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0825" y="3759200"/>
            <a:ext cx="8893175" cy="388938"/>
          </a:xfrm>
          <a:solidFill>
            <a:srgbClr val="506473"/>
          </a:solidFill>
        </p:spPr>
        <p:txBody>
          <a:bodyPr lIns="270000" tIns="18000" rIns="370800" bIns="36000"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808824046"/>
      </p:ext>
    </p:extLst>
  </p:cSld>
  <p:clrMapOvr>
    <a:masterClrMapping/>
  </p:clrMapOvr>
  <p:transition advClick="0" advTm="7000"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81148522"/>
      </p:ext>
    </p:extLst>
  </p:cSld>
  <p:clrMapOvr>
    <a:masterClrMapping/>
  </p:clrMapOvr>
  <p:transition advClick="0" advTm="7000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412875"/>
            <a:ext cx="40259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8050" y="1412875"/>
            <a:ext cx="4027488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67314321"/>
      </p:ext>
    </p:extLst>
  </p:cSld>
  <p:clrMapOvr>
    <a:masterClrMapping/>
  </p:clrMapOvr>
  <p:transition advClick="0" advTm="7000"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412875"/>
            <a:ext cx="8205788" cy="2298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9750" y="3863975"/>
            <a:ext cx="8205788" cy="2298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60369749"/>
      </p:ext>
    </p:extLst>
  </p:cSld>
  <p:clrMapOvr>
    <a:masterClrMapping/>
  </p:clrMapOvr>
  <p:transition advClick="0" advTm="7000"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1412875"/>
            <a:ext cx="8205788" cy="474980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="" xmlns:p14="http://schemas.microsoft.com/office/powerpoint/2010/main" val="99480597"/>
      </p:ext>
    </p:extLst>
  </p:cSld>
  <p:clrMapOvr>
    <a:masterClrMapping/>
  </p:clrMapOvr>
  <p:transition advClick="0" advTm="7000"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1741807"/>
      </p:ext>
    </p:extLst>
  </p:cSld>
  <p:clrMapOvr>
    <a:masterClrMapping/>
  </p:clrMapOvr>
  <p:transition advClick="0" advTm="7000"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474788" y="6597650"/>
            <a:ext cx="1081087" cy="144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00338" y="6597650"/>
            <a:ext cx="6048375" cy="144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 T TS 2 FACTS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39750" y="6597650"/>
            <a:ext cx="719138" cy="144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F2FCC2B-3BE3-421B-BFDE-475AACC3BD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1266577"/>
            <a:ext cx="9144000" cy="55846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540000" tIns="144000" rIns="212400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Restricted © Siemens AG 2015 All rights reserved.</a:t>
            </a:r>
          </a:p>
        </p:txBody>
      </p:sp>
    </p:spTree>
    <p:extLst>
      <p:ext uri="{BB962C8B-B14F-4D97-AF65-F5344CB8AC3E}">
        <p14:creationId xmlns="" xmlns:p14="http://schemas.microsoft.com/office/powerpoint/2010/main" val="1796161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7825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gray">
          <a:xfrm>
            <a:off x="0" y="0"/>
            <a:ext cx="9144000" cy="1268413"/>
          </a:xfrm>
          <a:prstGeom prst="rect">
            <a:avLst/>
          </a:prstGeom>
          <a:solidFill>
            <a:srgbClr val="ADBEC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Mastertitelformat bearbeiten</a:t>
            </a:r>
          </a:p>
        </p:txBody>
      </p:sp>
      <p:sp>
        <p:nvSpPr>
          <p:cNvPr id="1028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12875"/>
            <a:ext cx="820578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Mastertextformat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Zweite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Dritte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Vierte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Fünfte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540000" tIns="144000" rIns="212400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© Siemens AG All rights reserved.</a:t>
            </a:r>
          </a:p>
        </p:txBody>
      </p:sp>
      <p:pic>
        <p:nvPicPr>
          <p:cNvPr id="1033" name="Picture 9" descr="SIE_Logo_Layer_Petrol_RGB_A3_76mm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439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444500" y="6580028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Page </a:t>
            </a:r>
            <a:fld id="{048D73D1-BB26-4514-B85E-91FCA9568774}" type="slidenum">
              <a:rPr lang="de-DE" sz="1000" smtClean="0"/>
              <a:pPr/>
              <a:t>‹#›</a:t>
            </a:fld>
            <a:endParaRPr lang="de-DE" sz="1000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00" y="6580028"/>
            <a:ext cx="1206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September 2017</a:t>
            </a:r>
            <a:endParaRPr lang="de-DE" sz="100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454400" y="6580028"/>
            <a:ext cx="539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/>
              <a:t>EM</a:t>
            </a:r>
            <a:r>
              <a:rPr lang="de-DE" sz="1000" baseline="0" dirty="0" smtClean="0"/>
              <a:t> </a:t>
            </a:r>
            <a:r>
              <a:rPr lang="de-DE" sz="1000" dirty="0" smtClean="0"/>
              <a:t>TS LTS FACTS S</a:t>
            </a:r>
            <a:endParaRPr lang="de-D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9" r:id="rId7"/>
    <p:sldLayoutId id="2147483800" r:id="rId8"/>
  </p:sldLayoutIdLst>
  <p:transition advClick="0" advTm="7000">
    <p:randomBar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2pPr>
      <a:lvl3pPr marL="3587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538163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4pPr>
      <a:lvl5pPr marL="717550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5pPr>
      <a:lvl6pPr marL="11747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16319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20891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25463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8.xml"/><Relationship Id="rId7" Type="http://schemas.openxmlformats.org/officeDocument/2006/relationships/image" Target="../media/image1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Visio_2003-2010_Drawing1.vsd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3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4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149725"/>
            <a:ext cx="8893175" cy="1639455"/>
          </a:xfrm>
        </p:spPr>
        <p:txBody>
          <a:bodyPr/>
          <a:lstStyle/>
          <a:p>
            <a:pPr eaLnBrk="1" hangingPunct="1"/>
            <a:r>
              <a:rPr lang="en-US" altLang="en-US" sz="3800" dirty="0" smtClean="0"/>
              <a:t>Flexible AC Transmission Systems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Parallel Compensation – SVC and STATCOM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2400" dirty="0" smtClean="0"/>
              <a:t>Technology, Benefits, Applications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 smtClean="0"/>
              <a:t>Transmission Solutions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295275" y="1446213"/>
            <a:ext cx="8459788" cy="16891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SVC PLUS</a:t>
            </a:r>
            <a:br>
              <a:rPr lang="en-US" altLang="en-US" dirty="0" smtClean="0"/>
            </a:br>
            <a:r>
              <a:rPr lang="en-US" altLang="en-US" b="0" dirty="0" smtClean="0"/>
              <a:t>Portfolio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71475" y="1974850"/>
            <a:ext cx="7596188" cy="1100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542925" indent="-357188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SVC PLUS </a:t>
            </a:r>
            <a:r>
              <a:rPr lang="en-US" altLang="en-US" sz="1600" b="1">
                <a:solidFill>
                  <a:srgbClr val="336699"/>
                </a:solidFill>
              </a:rPr>
              <a:t>S</a:t>
            </a:r>
            <a:r>
              <a:rPr lang="en-US" altLang="en-US" sz="1600">
                <a:solidFill>
                  <a:srgbClr val="336699"/>
                </a:solidFill>
              </a:rPr>
              <a:t>:</a:t>
            </a:r>
            <a:r>
              <a:rPr lang="en-US" altLang="en-US" sz="1600"/>
              <a:t> 	</a:t>
            </a:r>
            <a:r>
              <a:rPr lang="en-US" altLang="en-US" sz="1600">
                <a:ea typeface="Arial Unicode MS" pitchFamily="34" charset="-128"/>
                <a:cs typeface="Arial Unicode MS" pitchFamily="34" charset="-128"/>
              </a:rPr>
              <a:t>+/- 25 MVAr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SVC PLUS </a:t>
            </a:r>
            <a:r>
              <a:rPr lang="en-US" altLang="en-US" sz="1600" b="1">
                <a:solidFill>
                  <a:srgbClr val="336699"/>
                </a:solidFill>
              </a:rPr>
              <a:t>M</a:t>
            </a:r>
            <a:r>
              <a:rPr lang="en-US" altLang="en-US" sz="1600">
                <a:solidFill>
                  <a:srgbClr val="336699"/>
                </a:solidFill>
              </a:rPr>
              <a:t>:</a:t>
            </a:r>
            <a:r>
              <a:rPr lang="en-US" altLang="en-US" sz="1600"/>
              <a:t> 	+/- 35 MVAr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SVC PLUS </a:t>
            </a:r>
            <a:r>
              <a:rPr lang="en-US" altLang="en-US" sz="1600" b="1">
                <a:solidFill>
                  <a:srgbClr val="336699"/>
                </a:solidFill>
              </a:rPr>
              <a:t>L</a:t>
            </a:r>
            <a:r>
              <a:rPr lang="en-US" altLang="en-US" sz="1600"/>
              <a:t>: 	+/- 50 MVAr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</a:pPr>
            <a:r>
              <a:rPr lang="en-US" altLang="en-US" sz="1600"/>
              <a:t>Up to 4 equal units in parallel max +/-200MVAr</a:t>
            </a: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9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6863" y="1446213"/>
            <a:ext cx="8467725" cy="514350"/>
          </a:xfrm>
          <a:prstGeom prst="rect">
            <a:avLst/>
          </a:prstGeom>
          <a:solidFill>
            <a:srgbClr val="55A0B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36000" bIns="3600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  Containerized Solution</a:t>
            </a:r>
          </a:p>
        </p:txBody>
      </p:sp>
      <p:sp>
        <p:nvSpPr>
          <p:cNvPr id="38920" name="Rectangle 12"/>
          <p:cNvSpPr>
            <a:spLocks noChangeArrowheads="1"/>
          </p:cNvSpPr>
          <p:nvPr/>
        </p:nvSpPr>
        <p:spPr bwMode="auto">
          <a:xfrm>
            <a:off x="296863" y="3214688"/>
            <a:ext cx="8458200" cy="16891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371475" y="3729038"/>
            <a:ext cx="7434263" cy="11001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542925" indent="-357188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600" dirty="0">
                <a:ea typeface="Arial Unicode MS" pitchFamily="34" charset="-128"/>
                <a:cs typeface="Arial Unicode MS" pitchFamily="34" charset="-128"/>
              </a:rPr>
              <a:t>SVC PLUS </a:t>
            </a:r>
            <a:r>
              <a:rPr lang="en-US" altLang="en-US" sz="1600" b="1" dirty="0">
                <a:solidFill>
                  <a:srgbClr val="336699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altLang="en-US" sz="1600" dirty="0">
                <a:ea typeface="Arial Unicode MS" pitchFamily="34" charset="-128"/>
                <a:cs typeface="Arial Unicode MS" pitchFamily="34" charset="-128"/>
              </a:rPr>
              <a:t>: 	+/-75 </a:t>
            </a:r>
            <a:r>
              <a:rPr lang="en-US" altLang="en-US" sz="1600" dirty="0" err="1">
                <a:ea typeface="Arial Unicode MS" pitchFamily="34" charset="-128"/>
                <a:cs typeface="Arial Unicode MS" pitchFamily="34" charset="-128"/>
              </a:rPr>
              <a:t>MVAr</a:t>
            </a:r>
            <a:endParaRPr lang="en-US" altLang="en-US" sz="16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 dirty="0">
                <a:ea typeface="Arial Unicode MS" pitchFamily="34" charset="-128"/>
                <a:cs typeface="Arial Unicode MS" pitchFamily="34" charset="-128"/>
              </a:rPr>
              <a:t>SVC PLUS </a:t>
            </a:r>
            <a:r>
              <a:rPr lang="en-US" altLang="en-US" sz="1600" b="1" dirty="0">
                <a:solidFill>
                  <a:srgbClr val="336699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altLang="en-US" sz="1600" dirty="0">
                <a:ea typeface="Arial Unicode MS" pitchFamily="34" charset="-128"/>
                <a:cs typeface="Arial Unicode MS" pitchFamily="34" charset="-128"/>
              </a:rPr>
              <a:t>: 	+/-100 </a:t>
            </a:r>
            <a:r>
              <a:rPr lang="en-US" altLang="en-US" sz="1600" dirty="0" err="1">
                <a:ea typeface="Arial Unicode MS" pitchFamily="34" charset="-128"/>
                <a:cs typeface="Arial Unicode MS" pitchFamily="34" charset="-128"/>
              </a:rPr>
              <a:t>MVAr</a:t>
            </a:r>
            <a:endParaRPr lang="en-US" altLang="en-US" sz="16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 dirty="0">
                <a:ea typeface="Arial Unicode MS" pitchFamily="34" charset="-128"/>
                <a:cs typeface="Arial Unicode MS" pitchFamily="34" charset="-128"/>
              </a:rPr>
              <a:t>SVC PLUS </a:t>
            </a:r>
            <a:r>
              <a:rPr lang="en-US" altLang="en-US" sz="1600" b="1" dirty="0">
                <a:solidFill>
                  <a:srgbClr val="336699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altLang="en-US" sz="1600" dirty="0">
                <a:ea typeface="Arial Unicode MS" pitchFamily="34" charset="-128"/>
                <a:cs typeface="Arial Unicode MS" pitchFamily="34" charset="-128"/>
              </a:rPr>
              <a:t>: 	+/-125 </a:t>
            </a:r>
            <a:r>
              <a:rPr lang="en-US" altLang="en-US" sz="1600" dirty="0" err="1">
                <a:ea typeface="Arial Unicode MS" pitchFamily="34" charset="-128"/>
                <a:cs typeface="Arial Unicode MS" pitchFamily="34" charset="-128"/>
              </a:rPr>
              <a:t>MVAr</a:t>
            </a:r>
            <a:endParaRPr lang="en-US" altLang="en-US" sz="16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</a:pPr>
            <a:r>
              <a:rPr lang="en-US" altLang="en-US" sz="1600" dirty="0">
                <a:ea typeface="Arial Unicode MS" pitchFamily="34" charset="-128"/>
                <a:cs typeface="Arial Unicode MS" pitchFamily="34" charset="-128"/>
              </a:rPr>
              <a:t>Up to 4 equal units in parallel max. </a:t>
            </a:r>
            <a:r>
              <a:rPr lang="en-US" altLang="en-US" sz="1600" dirty="0" smtClean="0">
                <a:ea typeface="Arial Unicode MS" pitchFamily="34" charset="-128"/>
                <a:cs typeface="Arial Unicode MS" pitchFamily="34" charset="-128"/>
              </a:rPr>
              <a:t>+/-500MVAr</a:t>
            </a:r>
            <a:endParaRPr lang="en-US" altLang="en-US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22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925" y="3214688"/>
            <a:ext cx="8475663" cy="514350"/>
          </a:xfrm>
          <a:prstGeom prst="rect">
            <a:avLst/>
          </a:prstGeom>
          <a:solidFill>
            <a:srgbClr val="55A0B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36000" bIns="3600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  Open Rack Solution (installed in a building)</a:t>
            </a:r>
          </a:p>
        </p:txBody>
      </p:sp>
      <p:sp>
        <p:nvSpPr>
          <p:cNvPr id="38923" name="Rectangle 15"/>
          <p:cNvSpPr>
            <a:spLocks noChangeArrowheads="1"/>
          </p:cNvSpPr>
          <p:nvPr/>
        </p:nvSpPr>
        <p:spPr bwMode="auto">
          <a:xfrm>
            <a:off x="292100" y="4987925"/>
            <a:ext cx="8462963" cy="139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4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6863" y="4989513"/>
            <a:ext cx="8467725" cy="514350"/>
          </a:xfrm>
          <a:prstGeom prst="rect">
            <a:avLst/>
          </a:prstGeom>
          <a:solidFill>
            <a:srgbClr val="55A0B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36000" bIns="3600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  Hybrid Solutions</a:t>
            </a:r>
          </a:p>
        </p:txBody>
      </p:sp>
      <p:sp>
        <p:nvSpPr>
          <p:cNvPr id="882706" name="Text Box 18"/>
          <p:cNvSpPr txBox="1">
            <a:spLocks noChangeArrowheads="1"/>
          </p:cNvSpPr>
          <p:nvPr/>
        </p:nvSpPr>
        <p:spPr bwMode="auto">
          <a:xfrm>
            <a:off x="542925" y="5659438"/>
            <a:ext cx="6980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ea typeface="+mn-ea"/>
              </a:rPr>
              <a:t>SVC PLUS C with external devices and/or </a:t>
            </a:r>
            <a:r>
              <a:rPr lang="en-US" sz="1600" dirty="0" err="1">
                <a:ea typeface="+mn-ea"/>
              </a:rPr>
              <a:t>thyristor</a:t>
            </a:r>
            <a:r>
              <a:rPr lang="en-US" sz="1600" dirty="0">
                <a:ea typeface="+mn-ea"/>
              </a:rPr>
              <a:t> switched branch(</a:t>
            </a:r>
            <a:r>
              <a:rPr lang="en-US" sz="1600" dirty="0" err="1">
                <a:ea typeface="+mn-ea"/>
              </a:rPr>
              <a:t>es</a:t>
            </a:r>
            <a:r>
              <a:rPr lang="en-US" sz="1600" dirty="0">
                <a:ea typeface="+mn-ea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SVC PLUS in Detail</a:t>
            </a:r>
            <a:br>
              <a:rPr lang="en-US" altLang="en-US" smtClean="0"/>
            </a:br>
            <a:r>
              <a:rPr lang="en-US" altLang="en-US" b="0" smtClean="0"/>
              <a:t>Insight view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1444625"/>
            <a:ext cx="8208963" cy="4681538"/>
          </a:xfrm>
        </p:spPr>
        <p:txBody>
          <a:bodyPr/>
          <a:lstStyle/>
          <a:p>
            <a:pPr marL="0" indent="0" eaLnBrk="1" hangingPunct="1"/>
            <a:r>
              <a:rPr lang="de-DE" altLang="en-US" smtClean="0"/>
              <a:t>         </a:t>
            </a:r>
            <a:r>
              <a:rPr lang="en-US" altLang="en-US" sz="1400" smtClean="0"/>
              <a:t>Cooling system                                 Converter                                   Control &amp; Protection</a:t>
            </a:r>
          </a:p>
        </p:txBody>
      </p:sp>
      <p:pic>
        <p:nvPicPr>
          <p:cNvPr id="47110" name="Picture 4" descr="Containerschni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19275"/>
            <a:ext cx="7953375" cy="4281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SVC PLUS</a:t>
            </a:r>
            <a:br>
              <a:rPr lang="de-DE" dirty="0" smtClean="0"/>
            </a:br>
            <a:r>
              <a:rPr lang="de-DE" dirty="0" err="1" smtClean="0"/>
              <a:t>Containerized</a:t>
            </a:r>
            <a:r>
              <a:rPr lang="de-DE" dirty="0" smtClean="0"/>
              <a:t> Phase </a:t>
            </a:r>
            <a:r>
              <a:rPr lang="de-DE" dirty="0" err="1" smtClean="0"/>
              <a:t>Reactors</a:t>
            </a:r>
            <a:endParaRPr lang="de-DE" dirty="0"/>
          </a:p>
        </p:txBody>
      </p:sp>
      <p:pic>
        <p:nvPicPr>
          <p:cNvPr id="2050" name="Picture 2" descr="C:\Users\z003e2nv\Desktop\Bilder\Sortland\Innenansic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1" y="1444307"/>
            <a:ext cx="2667378" cy="3999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7376" y="1343165"/>
            <a:ext cx="3315631" cy="436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6000" tIns="90000" rIns="360000" bIns="90000"/>
          <a:lstStyle>
            <a:lvl1pPr marL="266700" indent="-2667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70000"/>
              </a:spcBef>
              <a:buClr>
                <a:srgbClr val="55A0B9"/>
              </a:buClr>
              <a:buSzPct val="85000"/>
            </a:pPr>
            <a:r>
              <a:rPr lang="en-US" altLang="en-US" sz="1600" b="1" dirty="0" smtClean="0">
                <a:cs typeface="Arial" charset="0"/>
              </a:rPr>
              <a:t>Benefits</a:t>
            </a:r>
          </a:p>
          <a:p>
            <a:pPr eaLnBrk="1" hangingPunct="1">
              <a:spcBef>
                <a:spcPct val="70000"/>
              </a:spcBef>
              <a:buClr>
                <a:srgbClr val="55A0B9"/>
              </a:buClr>
              <a:buSzPct val="85000"/>
              <a:buFont typeface="Wingdings" pitchFamily="2" charset="2"/>
              <a:buChar char="n"/>
            </a:pPr>
            <a:r>
              <a:rPr lang="en-US" altLang="en-US" sz="1600" dirty="0" smtClean="0">
                <a:cs typeface="Arial" charset="0"/>
              </a:rPr>
              <a:t>Includes all relevant </a:t>
            </a:r>
            <a:r>
              <a:rPr lang="en-US" altLang="en-US" sz="1600" dirty="0" err="1" smtClean="0">
                <a:cs typeface="Arial" charset="0"/>
              </a:rPr>
              <a:t>busbars</a:t>
            </a:r>
            <a:r>
              <a:rPr lang="en-US" altLang="en-US" sz="1600" dirty="0" smtClean="0">
                <a:cs typeface="Arial" charset="0"/>
              </a:rPr>
              <a:t>, CT / VT and disconnector</a:t>
            </a:r>
          </a:p>
          <a:p>
            <a:pPr eaLnBrk="1" hangingPunct="1">
              <a:spcBef>
                <a:spcPct val="70000"/>
              </a:spcBef>
              <a:buClr>
                <a:srgbClr val="55A0B9"/>
              </a:buClr>
              <a:buSzPct val="85000"/>
              <a:buFont typeface="Wingdings" pitchFamily="2" charset="2"/>
              <a:buChar char="n"/>
            </a:pPr>
            <a:r>
              <a:rPr lang="en-US" altLang="en-US" sz="1600" dirty="0" smtClean="0">
                <a:cs typeface="Arial" charset="0"/>
              </a:rPr>
              <a:t>reduced civil works &amp; installation efforts</a:t>
            </a:r>
          </a:p>
          <a:p>
            <a:pPr eaLnBrk="1" hangingPunct="1">
              <a:spcBef>
                <a:spcPct val="70000"/>
              </a:spcBef>
              <a:buClr>
                <a:srgbClr val="55A0B9"/>
              </a:buClr>
              <a:buSzPct val="85000"/>
              <a:buFont typeface="Wingdings" pitchFamily="2" charset="2"/>
              <a:buChar char="n"/>
            </a:pPr>
            <a:r>
              <a:rPr lang="en-US" altLang="en-US" sz="1600" dirty="0">
                <a:cs typeface="Arial" charset="0"/>
              </a:rPr>
              <a:t>r</a:t>
            </a:r>
            <a:r>
              <a:rPr lang="en-US" altLang="en-US" sz="1600" dirty="0" smtClean="0">
                <a:cs typeface="Arial" charset="0"/>
              </a:rPr>
              <a:t>educed installation time</a:t>
            </a:r>
          </a:p>
          <a:p>
            <a:pPr eaLnBrk="1" hangingPunct="1">
              <a:spcBef>
                <a:spcPct val="70000"/>
              </a:spcBef>
              <a:buClr>
                <a:srgbClr val="55A0B9"/>
              </a:buClr>
              <a:buSzPct val="85000"/>
              <a:buFont typeface="Wingdings" pitchFamily="2" charset="2"/>
              <a:buChar char="n"/>
            </a:pPr>
            <a:r>
              <a:rPr lang="en-US" altLang="en-US" sz="1600" dirty="0">
                <a:cs typeface="Arial" charset="0"/>
              </a:rPr>
              <a:t>l</a:t>
            </a:r>
            <a:r>
              <a:rPr lang="en-US" altLang="en-US" sz="1600" dirty="0" smtClean="0">
                <a:cs typeface="Arial" charset="0"/>
              </a:rPr>
              <a:t>ower noise emission</a:t>
            </a:r>
          </a:p>
          <a:p>
            <a:pPr eaLnBrk="1" hangingPunct="1">
              <a:spcBef>
                <a:spcPct val="70000"/>
              </a:spcBef>
              <a:buClr>
                <a:srgbClr val="55A0B9"/>
              </a:buClr>
              <a:buSzPct val="85000"/>
              <a:buFont typeface="Wingdings" pitchFamily="2" charset="2"/>
              <a:buChar char="n"/>
            </a:pPr>
            <a:r>
              <a:rPr lang="en-US" altLang="en-US" sz="1600" dirty="0" smtClean="0">
                <a:cs typeface="Arial" charset="0"/>
              </a:rPr>
              <a:t>compact footprint with reduced space requirements</a:t>
            </a:r>
          </a:p>
          <a:p>
            <a:pPr eaLnBrk="1" hangingPunct="1">
              <a:spcBef>
                <a:spcPct val="70000"/>
              </a:spcBef>
              <a:buClr>
                <a:srgbClr val="55A0B9"/>
              </a:buClr>
              <a:buSzPct val="85000"/>
              <a:buFont typeface="Wingdings" pitchFamily="2" charset="2"/>
              <a:buChar char="n"/>
            </a:pPr>
            <a:r>
              <a:rPr lang="en-US" altLang="en-US" sz="1600" dirty="0" smtClean="0">
                <a:cs typeface="Arial" charset="0"/>
              </a:rPr>
              <a:t>protection against environmental influences</a:t>
            </a:r>
          </a:p>
        </p:txBody>
      </p:sp>
      <p:pic>
        <p:nvPicPr>
          <p:cNvPr id="5" name="Picture 2" descr="Y:\1. Anlagendoku\3. Site Pictures\3.2_SVC PLUS\Drosselcontainer\_MG_0503_dx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2730" t="8728" b="28638"/>
          <a:stretch/>
        </p:blipFill>
        <p:spPr bwMode="auto">
          <a:xfrm>
            <a:off x="6201010" y="3547243"/>
            <a:ext cx="2582308" cy="1882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Y:\1. Anlagendoku\3. Site Pictures\3.2_SVC PLUS\Drosselcontainer\_MG_0604_dxo Original Fert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752" t="18025" r="16300" b="-379"/>
          <a:stretch/>
        </p:blipFill>
        <p:spPr bwMode="auto">
          <a:xfrm>
            <a:off x="6167179" y="1458499"/>
            <a:ext cx="2649518" cy="1915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7338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1484313"/>
            <a:ext cx="6038850" cy="208870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8687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000" b="1"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ea typeface="ＭＳ Ｐゴシック" pitchFamily="34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ea typeface="ＭＳ Ｐゴシック" pitchFamily="34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ea typeface="ＭＳ Ｐゴシック" pitchFamily="34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dirty="0" smtClean="0"/>
              <a:t>Manufacturing and Factory Tests </a:t>
            </a:r>
            <a:br>
              <a:rPr lang="en-US" dirty="0" smtClean="0"/>
            </a:br>
            <a:r>
              <a:rPr lang="en-US" b="0" dirty="0" smtClean="0"/>
              <a:t>Functional &amp; Dynamic Performance Test Center</a:t>
            </a:r>
            <a:endParaRPr lang="en-US" b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70"/>
          <a:stretch/>
        </p:blipFill>
        <p:spPr>
          <a:xfrm>
            <a:off x="6032928" y="1484785"/>
            <a:ext cx="3075575" cy="20882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4625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120"/>
          <a:stretch/>
        </p:blipFill>
        <p:spPr>
          <a:xfrm>
            <a:off x="3311860" y="3609950"/>
            <a:ext cx="2909351" cy="26649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77"/>
          <a:stretch/>
        </p:blipFill>
        <p:spPr>
          <a:xfrm>
            <a:off x="0" y="3609020"/>
            <a:ext cx="3267075" cy="266583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539750" y="162880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functional and dynamic performance test is an integral part of Siemens‘ project execution and testing philosophy. </a:t>
            </a:r>
          </a:p>
          <a:p>
            <a:endParaRPr lang="de-DE" sz="1600" dirty="0" smtClean="0"/>
          </a:p>
          <a:p>
            <a:r>
              <a:rPr lang="en-US" sz="1600" dirty="0" smtClean="0"/>
              <a:t>You as a customer are always welcome to participate. </a:t>
            </a:r>
            <a:endParaRPr lang="en-US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12" r="10684"/>
          <a:stretch/>
        </p:blipFill>
        <p:spPr>
          <a:xfrm>
            <a:off x="6260528" y="3609949"/>
            <a:ext cx="2847976" cy="2661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385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4283968" y="2996952"/>
            <a:ext cx="2088232" cy="13681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Hybrid SVC</a:t>
            </a:r>
            <a:br>
              <a:rPr lang="en-US" altLang="de-DE" dirty="0" smtClean="0"/>
            </a:br>
            <a:r>
              <a:rPr lang="en-US" altLang="de-DE" b="0" dirty="0" smtClean="0"/>
              <a:t>The continuous innovation of the SVC</a:t>
            </a:r>
            <a:endParaRPr lang="en-US" altLang="de-DE" dirty="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39750" y="4581128"/>
            <a:ext cx="8424738" cy="190658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52532" rIns="105064" bIns="52532">
            <a:spAutoFit/>
          </a:bodyPr>
          <a:lstStyle/>
          <a:p>
            <a:pPr marL="285750" indent="-285750" defTabSz="1173163"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/>
              <a:t>Hybrid SVC is the logical progression of available technologies by combining both, VSC and thyristor based technology</a:t>
            </a:r>
          </a:p>
          <a:p>
            <a:pPr marL="285750" indent="-285750" defTabSz="1173163"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/>
              <a:t>All </a:t>
            </a:r>
            <a:r>
              <a:rPr lang="en-US" altLang="de-DE" sz="1800" dirty="0"/>
              <a:t>SVC PLUS advantages are used and thyristor switched branches allow extension to unsymmetrical operating range</a:t>
            </a:r>
          </a:p>
          <a:p>
            <a:pPr marL="285750" indent="-285750" defTabSz="1173163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de-DE" sz="1800" dirty="0"/>
          </a:p>
        </p:txBody>
      </p:sp>
      <p:sp>
        <p:nvSpPr>
          <p:cNvPr id="11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53790" y="1776585"/>
            <a:ext cx="6353385" cy="406400"/>
          </a:xfrm>
          <a:prstGeom prst="chevron">
            <a:avLst>
              <a:gd name="adj" fmla="val 69927"/>
            </a:avLst>
          </a:prstGeom>
          <a:solidFill>
            <a:srgbClr val="55A0B9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 SVC Classic - 1970’s</a:t>
            </a:r>
            <a:endParaRPr lang="en-US" altLang="en-US" sz="1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69778" y="2411261"/>
            <a:ext cx="4437400" cy="406400"/>
          </a:xfrm>
          <a:prstGeom prst="chevron">
            <a:avLst>
              <a:gd name="adj" fmla="val 67582"/>
            </a:avLst>
          </a:prstGeom>
          <a:solidFill>
            <a:srgbClr val="55A0B9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SVC PLUS - 2008</a:t>
            </a:r>
            <a:endParaRPr lang="en-US" altLang="en-US" sz="1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17786" y="3082166"/>
            <a:ext cx="2389392" cy="406400"/>
          </a:xfrm>
          <a:prstGeom prst="chevron">
            <a:avLst>
              <a:gd name="adj" fmla="val 67195"/>
            </a:avLst>
          </a:prstGeom>
          <a:solidFill>
            <a:srgbClr val="55A0B9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Hybrid SVC - 2011</a:t>
            </a:r>
            <a:endParaRPr lang="en-US" altLang="en-US" sz="1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1" name="Picture 4" descr="DSC046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90" y="2411261"/>
            <a:ext cx="1746380" cy="20263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:\06_Medien_Papers\06_03_Pictures\FACTS\_Anlagen\Nanticoke\04_nanticok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4" t="9391" b="5052"/>
          <a:stretch/>
        </p:blipFill>
        <p:spPr bwMode="auto">
          <a:xfrm>
            <a:off x="179511" y="1767472"/>
            <a:ext cx="2169885" cy="12641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4369778" y="3082166"/>
            <a:ext cx="1899063" cy="1211401"/>
            <a:chOff x="4369778" y="3082166"/>
            <a:chExt cx="1899063" cy="1211401"/>
          </a:xfrm>
        </p:grpSpPr>
        <p:pic>
          <p:nvPicPr>
            <p:cNvPr id="14" name="Picture 4" descr="ECC_Container-010_sRGB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540" t="9587" r="29805"/>
            <a:stretch/>
          </p:blipFill>
          <p:spPr bwMode="auto">
            <a:xfrm>
              <a:off x="4369778" y="3082166"/>
              <a:ext cx="896475" cy="121140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DSCN328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952"/>
            <a:stretch/>
          </p:blipFill>
          <p:spPr bwMode="auto">
            <a:xfrm>
              <a:off x="5325874" y="3082166"/>
              <a:ext cx="942967" cy="12114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9767361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Hybrid SVC</a:t>
            </a:r>
            <a:br>
              <a:rPr lang="en-US" altLang="de-DE" dirty="0"/>
            </a:br>
            <a:r>
              <a:rPr lang="en-US" altLang="en-US" b="0" dirty="0" smtClean="0"/>
              <a:t>Features of Hybrid SVC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2204863"/>
            <a:ext cx="7488832" cy="395781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Customized operating range</a:t>
            </a:r>
          </a:p>
          <a:p>
            <a:pPr marL="0" indent="0"/>
            <a:r>
              <a:rPr lang="en-US" dirty="0" smtClean="0"/>
              <a:t>SVC PLUS has symmetric operating range. Additionally a TSC or TSR will be installed to extend the range to a customized operating range.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Make full use of SVC PLUS </a:t>
            </a:r>
            <a:r>
              <a:rPr lang="en-US" b="1" dirty="0"/>
              <a:t>A</a:t>
            </a:r>
            <a:r>
              <a:rPr lang="en-US" b="1" dirty="0" smtClean="0"/>
              <a:t>dvantages</a:t>
            </a:r>
          </a:p>
          <a:p>
            <a:pPr marL="0" indent="0"/>
            <a:r>
              <a:rPr lang="en-US" dirty="0" smtClean="0"/>
              <a:t>Combining the VSC Technology with the </a:t>
            </a:r>
            <a:r>
              <a:rPr lang="en-US" dirty="0" err="1" smtClean="0"/>
              <a:t>Thyristor</a:t>
            </a:r>
            <a:r>
              <a:rPr lang="en-US" dirty="0" smtClean="0"/>
              <a:t> Technology brings all the advantages of the SVC PLUS into the solution</a:t>
            </a:r>
          </a:p>
          <a:p>
            <a:pPr marL="0" indent="0"/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Reduce the Complexity of the Solution</a:t>
            </a:r>
          </a:p>
          <a:p>
            <a:pPr marL="0" indent="0"/>
            <a:r>
              <a:rPr lang="en-US" dirty="0" smtClean="0"/>
              <a:t>For big operating range the Hybrid SVC will reduce the complexity of the offered solution compared to SVC Classic solution</a:t>
            </a:r>
          </a:p>
          <a:p>
            <a:pPr marL="0" indent="0"/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de-DE" b="1" dirty="0"/>
          </a:p>
        </p:txBody>
      </p:sp>
      <p:sp>
        <p:nvSpPr>
          <p:cNvPr id="6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1485132"/>
            <a:ext cx="8209936" cy="503707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Main Reasons for Hybrid SVC</a:t>
            </a:r>
            <a:endParaRPr lang="en-US" altLang="de-DE" sz="1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1484313"/>
            <a:ext cx="8209936" cy="4892344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 dirty="0">
              <a:latin typeface="Siemens Sans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38486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Hybrid SVC </a:t>
            </a:r>
            <a:br>
              <a:rPr lang="en-US" altLang="en-US" dirty="0"/>
            </a:br>
            <a:r>
              <a:rPr lang="en-US" altLang="en-US" b="0" dirty="0" smtClean="0"/>
              <a:t>Single Line Diagram - </a:t>
            </a:r>
            <a:r>
              <a:rPr lang="en-US" b="0" dirty="0"/>
              <a:t>1x </a:t>
            </a:r>
            <a:r>
              <a:rPr lang="en-US" altLang="en-US" b="0" dirty="0" smtClean="0"/>
              <a:t>VSC + 1x TSC + 1x TSR</a:t>
            </a:r>
            <a:endParaRPr lang="de-DE" b="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083990" y="1340768"/>
            <a:ext cx="5974626" cy="4726106"/>
            <a:chOff x="1083990" y="1340768"/>
            <a:chExt cx="5974626" cy="4726106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4529262" y="1787525"/>
              <a:ext cx="0" cy="920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442616" y="1785645"/>
              <a:ext cx="5616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425504" y="1978024"/>
              <a:ext cx="127000" cy="442863"/>
            </a:xfrm>
            <a:custGeom>
              <a:avLst/>
              <a:gdLst>
                <a:gd name="T0" fmla="*/ 2147483647 w 80"/>
                <a:gd name="T1" fmla="*/ 2147483647 h 249"/>
                <a:gd name="T2" fmla="*/ 2147483647 w 80"/>
                <a:gd name="T3" fmla="*/ 2147483647 h 249"/>
                <a:gd name="T4" fmla="*/ 0 w 80"/>
                <a:gd name="T5" fmla="*/ 0 h 2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249">
                  <a:moveTo>
                    <a:pt x="80" y="249"/>
                  </a:moveTo>
                  <a:lnTo>
                    <a:pt x="80" y="15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4529262" y="1800225"/>
              <a:ext cx="0" cy="1571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400104" y="2611001"/>
              <a:ext cx="315912" cy="295275"/>
            </a:xfrm>
            <a:custGeom>
              <a:avLst/>
              <a:gdLst>
                <a:gd name="T0" fmla="*/ 0 w 199"/>
                <a:gd name="T1" fmla="*/ 2147483647 h 186"/>
                <a:gd name="T2" fmla="*/ 2147483647 w 199"/>
                <a:gd name="T3" fmla="*/ 0 h 186"/>
                <a:gd name="T4" fmla="*/ 2147483647 w 199"/>
                <a:gd name="T5" fmla="*/ 2147483647 h 186"/>
                <a:gd name="T6" fmla="*/ 2147483647 w 199"/>
                <a:gd name="T7" fmla="*/ 2147483647 h 186"/>
                <a:gd name="T8" fmla="*/ 2147483647 w 199"/>
                <a:gd name="T9" fmla="*/ 2147483647 h 186"/>
                <a:gd name="T10" fmla="*/ 0 w 199"/>
                <a:gd name="T11" fmla="*/ 2147483647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" h="186">
                  <a:moveTo>
                    <a:pt x="0" y="93"/>
                  </a:moveTo>
                  <a:cubicBezTo>
                    <a:pt x="0" y="42"/>
                    <a:pt x="45" y="0"/>
                    <a:pt x="100" y="0"/>
                  </a:cubicBezTo>
                  <a:cubicBezTo>
                    <a:pt x="155" y="0"/>
                    <a:pt x="199" y="42"/>
                    <a:pt x="199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144"/>
                    <a:pt x="155" y="186"/>
                    <a:pt x="100" y="186"/>
                  </a:cubicBezTo>
                  <a:cubicBezTo>
                    <a:pt x="45" y="186"/>
                    <a:pt x="0" y="144"/>
                    <a:pt x="0" y="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396929" y="2420888"/>
              <a:ext cx="315912" cy="295275"/>
            </a:xfrm>
            <a:custGeom>
              <a:avLst/>
              <a:gdLst>
                <a:gd name="T0" fmla="*/ 0 w 199"/>
                <a:gd name="T1" fmla="*/ 2147483647 h 186"/>
                <a:gd name="T2" fmla="*/ 2147483647 w 199"/>
                <a:gd name="T3" fmla="*/ 0 h 186"/>
                <a:gd name="T4" fmla="*/ 2147483647 w 199"/>
                <a:gd name="T5" fmla="*/ 2147483647 h 186"/>
                <a:gd name="T6" fmla="*/ 2147483647 w 199"/>
                <a:gd name="T7" fmla="*/ 2147483647 h 186"/>
                <a:gd name="T8" fmla="*/ 2147483647 w 199"/>
                <a:gd name="T9" fmla="*/ 2147483647 h 186"/>
                <a:gd name="T10" fmla="*/ 0 w 199"/>
                <a:gd name="T11" fmla="*/ 2147483647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" h="186">
                  <a:moveTo>
                    <a:pt x="0" y="93"/>
                  </a:moveTo>
                  <a:cubicBezTo>
                    <a:pt x="0" y="42"/>
                    <a:pt x="45" y="0"/>
                    <a:pt x="100" y="0"/>
                  </a:cubicBezTo>
                  <a:cubicBezTo>
                    <a:pt x="155" y="0"/>
                    <a:pt x="199" y="42"/>
                    <a:pt x="199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144"/>
                    <a:pt x="155" y="186"/>
                    <a:pt x="100" y="186"/>
                  </a:cubicBezTo>
                  <a:cubicBezTo>
                    <a:pt x="45" y="186"/>
                    <a:pt x="0" y="144"/>
                    <a:pt x="0" y="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093515" y="1711351"/>
              <a:ext cx="228600" cy="198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300" dirty="0">
                  <a:solidFill>
                    <a:srgbClr val="000000"/>
                  </a:solidFill>
                </a:rPr>
                <a:t>HV</a:t>
              </a:r>
              <a:endParaRPr lang="en-US" altLang="en-US" dirty="0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083990" y="2942531"/>
              <a:ext cx="247650" cy="198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300" dirty="0">
                  <a:solidFill>
                    <a:srgbClr val="000000"/>
                  </a:solidFill>
                </a:rPr>
                <a:t>MV</a:t>
              </a:r>
              <a:endParaRPr lang="en-US" altLang="en-US" dirty="0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397438" y="4283140"/>
              <a:ext cx="980160" cy="658027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2397437" y="4288864"/>
              <a:ext cx="980159" cy="65230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513406" y="4386883"/>
              <a:ext cx="106363" cy="65087"/>
            </a:xfrm>
            <a:custGeom>
              <a:avLst/>
              <a:gdLst>
                <a:gd name="T0" fmla="*/ 0 w 67"/>
                <a:gd name="T1" fmla="*/ 2147483647 h 41"/>
                <a:gd name="T2" fmla="*/ 2147483647 w 67"/>
                <a:gd name="T3" fmla="*/ 0 h 41"/>
                <a:gd name="T4" fmla="*/ 2147483647 w 67"/>
                <a:gd name="T5" fmla="*/ 2147483647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41">
                  <a:moveTo>
                    <a:pt x="0" y="41"/>
                  </a:moveTo>
                  <a:cubicBezTo>
                    <a:pt x="0" y="19"/>
                    <a:pt x="15" y="0"/>
                    <a:pt x="34" y="0"/>
                  </a:cubicBezTo>
                  <a:cubicBezTo>
                    <a:pt x="52" y="0"/>
                    <a:pt x="67" y="19"/>
                    <a:pt x="67" y="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619769" y="4444033"/>
              <a:ext cx="106362" cy="65087"/>
            </a:xfrm>
            <a:custGeom>
              <a:avLst/>
              <a:gdLst>
                <a:gd name="T0" fmla="*/ 2147483647 w 67"/>
                <a:gd name="T1" fmla="*/ 0 h 41"/>
                <a:gd name="T2" fmla="*/ 2147483647 w 67"/>
                <a:gd name="T3" fmla="*/ 2147483647 h 41"/>
                <a:gd name="T4" fmla="*/ 0 w 67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41">
                  <a:moveTo>
                    <a:pt x="67" y="0"/>
                  </a:moveTo>
                  <a:cubicBezTo>
                    <a:pt x="67" y="23"/>
                    <a:pt x="52" y="41"/>
                    <a:pt x="33" y="41"/>
                  </a:cubicBezTo>
                  <a:cubicBezTo>
                    <a:pt x="15" y="41"/>
                    <a:pt x="0" y="2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2856657" y="3517340"/>
              <a:ext cx="96838" cy="512762"/>
            </a:xfrm>
            <a:custGeom>
              <a:avLst/>
              <a:gdLst>
                <a:gd name="T0" fmla="*/ 2147483647 w 139"/>
                <a:gd name="T1" fmla="*/ 2147483647 h 786"/>
                <a:gd name="T2" fmla="*/ 2147483647 w 139"/>
                <a:gd name="T3" fmla="*/ 2147483647 h 786"/>
                <a:gd name="T4" fmla="*/ 2147483647 w 139"/>
                <a:gd name="T5" fmla="*/ 2147483647 h 786"/>
                <a:gd name="T6" fmla="*/ 2147483647 w 139"/>
                <a:gd name="T7" fmla="*/ 2147483647 h 786"/>
                <a:gd name="T8" fmla="*/ 2147483647 w 139"/>
                <a:gd name="T9" fmla="*/ 2147483647 h 786"/>
                <a:gd name="T10" fmla="*/ 2147483647 w 139"/>
                <a:gd name="T11" fmla="*/ 2147483647 h 786"/>
                <a:gd name="T12" fmla="*/ 2147483647 w 139"/>
                <a:gd name="T13" fmla="*/ 2147483647 h 786"/>
                <a:gd name="T14" fmla="*/ 2147483647 w 139"/>
                <a:gd name="T15" fmla="*/ 2147483647 h 786"/>
                <a:gd name="T16" fmla="*/ 2147483647 w 139"/>
                <a:gd name="T17" fmla="*/ 2147483647 h 786"/>
                <a:gd name="T18" fmla="*/ 2147483647 w 139"/>
                <a:gd name="T19" fmla="*/ 2147483647 h 786"/>
                <a:gd name="T20" fmla="*/ 2147483647 w 139"/>
                <a:gd name="T21" fmla="*/ 2147483647 h 786"/>
                <a:gd name="T22" fmla="*/ 2147483647 w 139"/>
                <a:gd name="T23" fmla="*/ 2147483647 h 786"/>
                <a:gd name="T24" fmla="*/ 2147483647 w 139"/>
                <a:gd name="T25" fmla="*/ 2147483647 h 786"/>
                <a:gd name="T26" fmla="*/ 2147483647 w 139"/>
                <a:gd name="T27" fmla="*/ 2147483647 h 786"/>
                <a:gd name="T28" fmla="*/ 0 w 139"/>
                <a:gd name="T29" fmla="*/ 2147483647 h 786"/>
                <a:gd name="T30" fmla="*/ 2147483647 w 139"/>
                <a:gd name="T31" fmla="*/ 2147483647 h 786"/>
                <a:gd name="T32" fmla="*/ 2147483647 w 139"/>
                <a:gd name="T33" fmla="*/ 2147483647 h 7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786">
                  <a:moveTo>
                    <a:pt x="19" y="2"/>
                  </a:moveTo>
                  <a:cubicBezTo>
                    <a:pt x="82" y="0"/>
                    <a:pt x="134" y="42"/>
                    <a:pt x="137" y="96"/>
                  </a:cubicBezTo>
                  <a:cubicBezTo>
                    <a:pt x="139" y="150"/>
                    <a:pt x="91" y="196"/>
                    <a:pt x="28" y="198"/>
                  </a:cubicBezTo>
                  <a:cubicBezTo>
                    <a:pt x="25" y="198"/>
                    <a:pt x="22" y="198"/>
                    <a:pt x="19" y="198"/>
                  </a:cubicBezTo>
                  <a:cubicBezTo>
                    <a:pt x="82" y="196"/>
                    <a:pt x="134" y="238"/>
                    <a:pt x="137" y="292"/>
                  </a:cubicBezTo>
                  <a:cubicBezTo>
                    <a:pt x="139" y="346"/>
                    <a:pt x="91" y="392"/>
                    <a:pt x="28" y="394"/>
                  </a:cubicBezTo>
                  <a:cubicBezTo>
                    <a:pt x="25" y="394"/>
                    <a:pt x="22" y="394"/>
                    <a:pt x="19" y="394"/>
                  </a:cubicBezTo>
                  <a:cubicBezTo>
                    <a:pt x="82" y="392"/>
                    <a:pt x="134" y="434"/>
                    <a:pt x="137" y="488"/>
                  </a:cubicBezTo>
                  <a:cubicBezTo>
                    <a:pt x="139" y="542"/>
                    <a:pt x="91" y="588"/>
                    <a:pt x="28" y="590"/>
                  </a:cubicBezTo>
                  <a:cubicBezTo>
                    <a:pt x="25" y="590"/>
                    <a:pt x="22" y="590"/>
                    <a:pt x="19" y="590"/>
                  </a:cubicBezTo>
                  <a:cubicBezTo>
                    <a:pt x="82" y="588"/>
                    <a:pt x="134" y="630"/>
                    <a:pt x="137" y="684"/>
                  </a:cubicBezTo>
                  <a:cubicBezTo>
                    <a:pt x="139" y="738"/>
                    <a:pt x="91" y="784"/>
                    <a:pt x="28" y="786"/>
                  </a:cubicBezTo>
                  <a:cubicBezTo>
                    <a:pt x="25" y="786"/>
                    <a:pt x="22" y="786"/>
                    <a:pt x="19" y="786"/>
                  </a:cubicBezTo>
                  <a:moveTo>
                    <a:pt x="19" y="2"/>
                  </a:moveTo>
                  <a:lnTo>
                    <a:pt x="0" y="2"/>
                  </a:lnTo>
                  <a:moveTo>
                    <a:pt x="19" y="786"/>
                  </a:moveTo>
                  <a:lnTo>
                    <a:pt x="19" y="78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870944" y="4034865"/>
              <a:ext cx="0" cy="25399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>
              <a:off x="1699370" y="3199840"/>
              <a:ext cx="1158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1699370" y="3199840"/>
              <a:ext cx="0" cy="1333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661270" y="3323665"/>
              <a:ext cx="77787" cy="73025"/>
            </a:xfrm>
            <a:custGeom>
              <a:avLst/>
              <a:gdLst>
                <a:gd name="T0" fmla="*/ 2147483647 w 49"/>
                <a:gd name="T1" fmla="*/ 0 h 46"/>
                <a:gd name="T2" fmla="*/ 2147483647 w 49"/>
                <a:gd name="T3" fmla="*/ 2147483647 h 46"/>
                <a:gd name="T4" fmla="*/ 0 w 49"/>
                <a:gd name="T5" fmla="*/ 0 h 46"/>
                <a:gd name="T6" fmla="*/ 2147483647 w 49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46">
                  <a:moveTo>
                    <a:pt x="49" y="0"/>
                  </a:moveTo>
                  <a:lnTo>
                    <a:pt x="24" y="46"/>
                  </a:lnTo>
                  <a:lnTo>
                    <a:pt x="0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flipH="1">
              <a:off x="2870945" y="5644590"/>
              <a:ext cx="32543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flipV="1">
              <a:off x="3196382" y="5511240"/>
              <a:ext cx="0" cy="1333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3156695" y="5447740"/>
              <a:ext cx="79375" cy="73025"/>
            </a:xfrm>
            <a:custGeom>
              <a:avLst/>
              <a:gdLst>
                <a:gd name="T0" fmla="*/ 2147483647 w 50"/>
                <a:gd name="T1" fmla="*/ 2147483647 h 46"/>
                <a:gd name="T2" fmla="*/ 2147483647 w 50"/>
                <a:gd name="T3" fmla="*/ 0 h 46"/>
                <a:gd name="T4" fmla="*/ 0 w 50"/>
                <a:gd name="T5" fmla="*/ 2147483647 h 46"/>
                <a:gd name="T6" fmla="*/ 2147483647 w 50"/>
                <a:gd name="T7" fmla="*/ 2147483647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46">
                  <a:moveTo>
                    <a:pt x="50" y="46"/>
                  </a:moveTo>
                  <a:lnTo>
                    <a:pt x="25" y="0"/>
                  </a:lnTo>
                  <a:lnTo>
                    <a:pt x="0" y="46"/>
                  </a:lnTo>
                  <a:lnTo>
                    <a:pt x="50" y="4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 flipH="1" flipV="1">
              <a:off x="2863007" y="4941167"/>
              <a:ext cx="0" cy="70342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H="1" flipV="1">
              <a:off x="2842370" y="3047440"/>
              <a:ext cx="0" cy="46831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045510" y="4725144"/>
              <a:ext cx="106362" cy="63500"/>
            </a:xfrm>
            <a:custGeom>
              <a:avLst/>
              <a:gdLst>
                <a:gd name="T0" fmla="*/ 0 w 67"/>
                <a:gd name="T1" fmla="*/ 2147483647 h 40"/>
                <a:gd name="T2" fmla="*/ 2147483647 w 67"/>
                <a:gd name="T3" fmla="*/ 0 h 40"/>
                <a:gd name="T4" fmla="*/ 2147483647 w 67"/>
                <a:gd name="T5" fmla="*/ 2147483647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40">
                  <a:moveTo>
                    <a:pt x="0" y="40"/>
                  </a:moveTo>
                  <a:cubicBezTo>
                    <a:pt x="0" y="18"/>
                    <a:pt x="15" y="0"/>
                    <a:pt x="34" y="0"/>
                  </a:cubicBezTo>
                  <a:cubicBezTo>
                    <a:pt x="52" y="0"/>
                    <a:pt x="67" y="18"/>
                    <a:pt x="67" y="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151872" y="4782294"/>
              <a:ext cx="106363" cy="63500"/>
            </a:xfrm>
            <a:custGeom>
              <a:avLst/>
              <a:gdLst>
                <a:gd name="T0" fmla="*/ 2147483647 w 67"/>
                <a:gd name="T1" fmla="*/ 0 h 40"/>
                <a:gd name="T2" fmla="*/ 2147483647 w 67"/>
                <a:gd name="T3" fmla="*/ 2147483647 h 40"/>
                <a:gd name="T4" fmla="*/ 0 w 67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40">
                  <a:moveTo>
                    <a:pt x="67" y="0"/>
                  </a:moveTo>
                  <a:cubicBezTo>
                    <a:pt x="67" y="22"/>
                    <a:pt x="52" y="40"/>
                    <a:pt x="34" y="40"/>
                  </a:cubicBezTo>
                  <a:cubicBezTo>
                    <a:pt x="15" y="40"/>
                    <a:pt x="0" y="2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Line 24"/>
            <p:cNvSpPr>
              <a:spLocks noChangeShapeType="1"/>
            </p:cNvSpPr>
            <p:nvPr/>
          </p:nvSpPr>
          <p:spPr bwMode="auto">
            <a:xfrm>
              <a:off x="1418540" y="3045712"/>
              <a:ext cx="5616000" cy="15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2311203" y="5805264"/>
              <a:ext cx="8851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SVC PLUS</a:t>
              </a:r>
              <a:endParaRPr lang="de-DE" sz="1100" dirty="0"/>
            </a:p>
          </p:txBody>
        </p:sp>
        <p:sp>
          <p:nvSpPr>
            <p:cNvPr id="91" name="Line 72"/>
            <p:cNvSpPr>
              <a:spLocks noChangeShapeType="1"/>
            </p:cNvSpPr>
            <p:nvPr/>
          </p:nvSpPr>
          <p:spPr bwMode="auto">
            <a:xfrm flipV="1">
              <a:off x="4555791" y="2906275"/>
              <a:ext cx="0" cy="1411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7" name="Gerade Verbindung 6"/>
            <p:cNvCxnSpPr/>
            <p:nvPr/>
          </p:nvCxnSpPr>
          <p:spPr bwMode="auto">
            <a:xfrm>
              <a:off x="3913262" y="1795462"/>
              <a:ext cx="0" cy="177799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5" name="Gruppieren 144"/>
            <p:cNvGrpSpPr/>
            <p:nvPr/>
          </p:nvGrpSpPr>
          <p:grpSpPr>
            <a:xfrm>
              <a:off x="3806899" y="1952625"/>
              <a:ext cx="216000" cy="325584"/>
              <a:chOff x="3997459" y="1957388"/>
              <a:chExt cx="216000" cy="325584"/>
            </a:xfrm>
          </p:grpSpPr>
          <p:sp>
            <p:nvSpPr>
              <p:cNvPr id="8" name="Rechteck 7"/>
              <p:cNvSpPr/>
              <p:nvPr/>
            </p:nvSpPr>
            <p:spPr bwMode="auto">
              <a:xfrm>
                <a:off x="3997459" y="1957388"/>
                <a:ext cx="212725" cy="31948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3997459" y="1978024"/>
                <a:ext cx="212725" cy="298848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3997459" y="1958972"/>
                <a:ext cx="216000" cy="32400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 flipV="1">
              <a:off x="3907697" y="2272108"/>
              <a:ext cx="0" cy="1486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4590023" y="3717032"/>
              <a:ext cx="360040" cy="1654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hteck 97"/>
            <p:cNvSpPr/>
            <p:nvPr/>
          </p:nvSpPr>
          <p:spPr bwMode="auto">
            <a:xfrm>
              <a:off x="5172533" y="4200425"/>
              <a:ext cx="360040" cy="1654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hteck 98"/>
            <p:cNvSpPr/>
            <p:nvPr/>
          </p:nvSpPr>
          <p:spPr bwMode="auto">
            <a:xfrm>
              <a:off x="4479320" y="4206148"/>
              <a:ext cx="360040" cy="1654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hteck 99"/>
            <p:cNvSpPr/>
            <p:nvPr/>
          </p:nvSpPr>
          <p:spPr bwMode="auto">
            <a:xfrm>
              <a:off x="4786997" y="5135775"/>
              <a:ext cx="360040" cy="1654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Gerade Verbindung 100"/>
            <p:cNvCxnSpPr/>
            <p:nvPr/>
          </p:nvCxnSpPr>
          <p:spPr bwMode="auto">
            <a:xfrm>
              <a:off x="3779912" y="2420760"/>
              <a:ext cx="239712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>
              <a:off x="3809768" y="2466483"/>
              <a:ext cx="180000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3845768" y="2512207"/>
              <a:ext cx="108000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Freeform 35"/>
            <p:cNvSpPr>
              <a:spLocks noEditPoints="1"/>
            </p:cNvSpPr>
            <p:nvPr/>
          </p:nvSpPr>
          <p:spPr bwMode="auto">
            <a:xfrm>
              <a:off x="4541604" y="3579253"/>
              <a:ext cx="96838" cy="512762"/>
            </a:xfrm>
            <a:custGeom>
              <a:avLst/>
              <a:gdLst>
                <a:gd name="T0" fmla="*/ 2147483647 w 139"/>
                <a:gd name="T1" fmla="*/ 2147483647 h 786"/>
                <a:gd name="T2" fmla="*/ 2147483647 w 139"/>
                <a:gd name="T3" fmla="*/ 2147483647 h 786"/>
                <a:gd name="T4" fmla="*/ 2147483647 w 139"/>
                <a:gd name="T5" fmla="*/ 2147483647 h 786"/>
                <a:gd name="T6" fmla="*/ 2147483647 w 139"/>
                <a:gd name="T7" fmla="*/ 2147483647 h 786"/>
                <a:gd name="T8" fmla="*/ 2147483647 w 139"/>
                <a:gd name="T9" fmla="*/ 2147483647 h 786"/>
                <a:gd name="T10" fmla="*/ 2147483647 w 139"/>
                <a:gd name="T11" fmla="*/ 2147483647 h 786"/>
                <a:gd name="T12" fmla="*/ 2147483647 w 139"/>
                <a:gd name="T13" fmla="*/ 2147483647 h 786"/>
                <a:gd name="T14" fmla="*/ 2147483647 w 139"/>
                <a:gd name="T15" fmla="*/ 2147483647 h 786"/>
                <a:gd name="T16" fmla="*/ 2147483647 w 139"/>
                <a:gd name="T17" fmla="*/ 2147483647 h 786"/>
                <a:gd name="T18" fmla="*/ 2147483647 w 139"/>
                <a:gd name="T19" fmla="*/ 2147483647 h 786"/>
                <a:gd name="T20" fmla="*/ 2147483647 w 139"/>
                <a:gd name="T21" fmla="*/ 2147483647 h 786"/>
                <a:gd name="T22" fmla="*/ 2147483647 w 139"/>
                <a:gd name="T23" fmla="*/ 2147483647 h 786"/>
                <a:gd name="T24" fmla="*/ 2147483647 w 139"/>
                <a:gd name="T25" fmla="*/ 2147483647 h 786"/>
                <a:gd name="T26" fmla="*/ 2147483647 w 139"/>
                <a:gd name="T27" fmla="*/ 2147483647 h 786"/>
                <a:gd name="T28" fmla="*/ 0 w 139"/>
                <a:gd name="T29" fmla="*/ 2147483647 h 786"/>
                <a:gd name="T30" fmla="*/ 2147483647 w 139"/>
                <a:gd name="T31" fmla="*/ 2147483647 h 786"/>
                <a:gd name="T32" fmla="*/ 2147483647 w 139"/>
                <a:gd name="T33" fmla="*/ 2147483647 h 7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786">
                  <a:moveTo>
                    <a:pt x="19" y="2"/>
                  </a:moveTo>
                  <a:cubicBezTo>
                    <a:pt x="82" y="0"/>
                    <a:pt x="134" y="42"/>
                    <a:pt x="137" y="96"/>
                  </a:cubicBezTo>
                  <a:cubicBezTo>
                    <a:pt x="139" y="150"/>
                    <a:pt x="91" y="196"/>
                    <a:pt x="28" y="198"/>
                  </a:cubicBezTo>
                  <a:cubicBezTo>
                    <a:pt x="25" y="198"/>
                    <a:pt x="22" y="198"/>
                    <a:pt x="19" y="198"/>
                  </a:cubicBezTo>
                  <a:cubicBezTo>
                    <a:pt x="82" y="196"/>
                    <a:pt x="134" y="238"/>
                    <a:pt x="137" y="292"/>
                  </a:cubicBezTo>
                  <a:cubicBezTo>
                    <a:pt x="139" y="346"/>
                    <a:pt x="91" y="392"/>
                    <a:pt x="28" y="394"/>
                  </a:cubicBezTo>
                  <a:cubicBezTo>
                    <a:pt x="25" y="394"/>
                    <a:pt x="22" y="394"/>
                    <a:pt x="19" y="394"/>
                  </a:cubicBezTo>
                  <a:cubicBezTo>
                    <a:pt x="82" y="392"/>
                    <a:pt x="134" y="434"/>
                    <a:pt x="137" y="488"/>
                  </a:cubicBezTo>
                  <a:cubicBezTo>
                    <a:pt x="139" y="542"/>
                    <a:pt x="91" y="588"/>
                    <a:pt x="28" y="590"/>
                  </a:cubicBezTo>
                  <a:cubicBezTo>
                    <a:pt x="25" y="590"/>
                    <a:pt x="22" y="590"/>
                    <a:pt x="19" y="590"/>
                  </a:cubicBezTo>
                  <a:cubicBezTo>
                    <a:pt x="82" y="588"/>
                    <a:pt x="134" y="630"/>
                    <a:pt x="137" y="684"/>
                  </a:cubicBezTo>
                  <a:cubicBezTo>
                    <a:pt x="139" y="738"/>
                    <a:pt x="91" y="784"/>
                    <a:pt x="28" y="786"/>
                  </a:cubicBezTo>
                  <a:cubicBezTo>
                    <a:pt x="25" y="786"/>
                    <a:pt x="22" y="786"/>
                    <a:pt x="19" y="786"/>
                  </a:cubicBezTo>
                  <a:moveTo>
                    <a:pt x="19" y="2"/>
                  </a:moveTo>
                  <a:lnTo>
                    <a:pt x="0" y="2"/>
                  </a:lnTo>
                  <a:moveTo>
                    <a:pt x="19" y="786"/>
                  </a:moveTo>
                  <a:lnTo>
                    <a:pt x="19" y="78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Oval 73"/>
            <p:cNvSpPr>
              <a:spLocks noChangeArrowheads="1"/>
            </p:cNvSpPr>
            <p:nvPr/>
          </p:nvSpPr>
          <p:spPr bwMode="auto">
            <a:xfrm>
              <a:off x="4528804" y="3273661"/>
              <a:ext cx="53975" cy="523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3" name="Oval 73"/>
            <p:cNvSpPr>
              <a:spLocks noChangeArrowheads="1"/>
            </p:cNvSpPr>
            <p:nvPr/>
          </p:nvSpPr>
          <p:spPr bwMode="auto">
            <a:xfrm>
              <a:off x="4528804" y="3456455"/>
              <a:ext cx="53975" cy="523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5" name="Oval 73"/>
            <p:cNvSpPr>
              <a:spLocks noChangeArrowheads="1"/>
            </p:cNvSpPr>
            <p:nvPr/>
          </p:nvSpPr>
          <p:spPr bwMode="auto">
            <a:xfrm>
              <a:off x="4523482" y="4115034"/>
              <a:ext cx="53975" cy="523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4526836" y="4261083"/>
              <a:ext cx="53975" cy="523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9" name="Oval 73"/>
            <p:cNvSpPr>
              <a:spLocks noChangeArrowheads="1"/>
            </p:cNvSpPr>
            <p:nvPr/>
          </p:nvSpPr>
          <p:spPr bwMode="auto">
            <a:xfrm>
              <a:off x="4525767" y="4795059"/>
              <a:ext cx="53975" cy="523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96" name="Oval 73"/>
            <p:cNvSpPr>
              <a:spLocks noChangeArrowheads="1"/>
            </p:cNvSpPr>
            <p:nvPr/>
          </p:nvSpPr>
          <p:spPr bwMode="auto">
            <a:xfrm>
              <a:off x="4523386" y="4964978"/>
              <a:ext cx="53975" cy="523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>
              <a:off x="4551273" y="3047440"/>
              <a:ext cx="0" cy="531813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/>
          </p:nvCxnSpPr>
          <p:spPr bwMode="auto">
            <a:xfrm flipH="1">
              <a:off x="4550313" y="4080340"/>
              <a:ext cx="121" cy="208524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 flipV="1">
              <a:off x="3948301" y="4142815"/>
              <a:ext cx="593617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>
              <a:off x="5147159" y="3474991"/>
              <a:ext cx="1" cy="944435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3941951" y="4695265"/>
              <a:ext cx="6352" cy="305594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 flipV="1">
              <a:off x="3939387" y="4994510"/>
              <a:ext cx="1207650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 flipV="1">
              <a:off x="4318039" y="4825157"/>
              <a:ext cx="457200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 flipH="1">
              <a:off x="3952138" y="4142815"/>
              <a:ext cx="1" cy="276611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321218" y="4280991"/>
              <a:ext cx="0" cy="544166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V="1">
              <a:off x="4316451" y="4284100"/>
              <a:ext cx="457200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 flipH="1">
              <a:off x="4770043" y="4280990"/>
              <a:ext cx="1" cy="542862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 flipH="1">
              <a:off x="5147036" y="4695265"/>
              <a:ext cx="2" cy="299245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 flipV="1">
              <a:off x="4321216" y="5287687"/>
              <a:ext cx="426606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 flipV="1">
              <a:off x="4319701" y="5337642"/>
              <a:ext cx="426606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550857" y="5348521"/>
              <a:ext cx="0" cy="312504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 flipV="1">
              <a:off x="4554324" y="5661247"/>
              <a:ext cx="478800" cy="1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mit Pfeil 130"/>
            <p:cNvCxnSpPr/>
            <p:nvPr/>
          </p:nvCxnSpPr>
          <p:spPr bwMode="auto">
            <a:xfrm flipV="1">
              <a:off x="5028420" y="5490187"/>
              <a:ext cx="0" cy="171061"/>
            </a:xfrm>
            <a:prstGeom prst="straightConnector1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 flipV="1">
              <a:off x="4189402" y="4684882"/>
              <a:ext cx="262955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/>
          </p:nvCxnSpPr>
          <p:spPr bwMode="auto">
            <a:xfrm flipV="1">
              <a:off x="4648091" y="4409042"/>
              <a:ext cx="262955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/>
          </p:nvCxnSpPr>
          <p:spPr bwMode="auto">
            <a:xfrm flipV="1">
              <a:off x="4830776" y="4548070"/>
              <a:ext cx="114524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Gerade Verbindung 136"/>
            <p:cNvCxnSpPr/>
            <p:nvPr/>
          </p:nvCxnSpPr>
          <p:spPr bwMode="auto">
            <a:xfrm flipV="1">
              <a:off x="4150480" y="4553007"/>
              <a:ext cx="114524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Gleichschenkliges Dreieck 137"/>
            <p:cNvSpPr/>
            <p:nvPr/>
          </p:nvSpPr>
          <p:spPr bwMode="auto">
            <a:xfrm>
              <a:off x="4638442" y="4419426"/>
              <a:ext cx="254359" cy="265456"/>
            </a:xfrm>
            <a:prstGeom prst="triangl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Gleichschenkliges Dreieck 138"/>
            <p:cNvSpPr/>
            <p:nvPr/>
          </p:nvSpPr>
          <p:spPr bwMode="auto">
            <a:xfrm rot="10800000">
              <a:off x="4192904" y="4428952"/>
              <a:ext cx="262955" cy="239584"/>
            </a:xfrm>
            <a:prstGeom prst="triangl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latin typeface="Arial" charset="0"/>
              </a:endParaRPr>
            </a:p>
          </p:txBody>
        </p:sp>
        <p:cxnSp>
          <p:nvCxnSpPr>
            <p:cNvPr id="140" name="Gerade Verbindung 139"/>
            <p:cNvCxnSpPr>
              <a:stCxn id="83" idx="6"/>
            </p:cNvCxnSpPr>
            <p:nvPr/>
          </p:nvCxnSpPr>
          <p:spPr bwMode="auto">
            <a:xfrm flipV="1">
              <a:off x="4582779" y="3479473"/>
              <a:ext cx="564381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/>
          </p:nvCxnSpPr>
          <p:spPr bwMode="auto">
            <a:xfrm flipV="1">
              <a:off x="4020309" y="3298730"/>
              <a:ext cx="532542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mit Pfeil 143"/>
            <p:cNvCxnSpPr/>
            <p:nvPr/>
          </p:nvCxnSpPr>
          <p:spPr bwMode="auto">
            <a:xfrm>
              <a:off x="4020309" y="3298730"/>
              <a:ext cx="0" cy="176261"/>
            </a:xfrm>
            <a:prstGeom prst="straightConnector1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6" name="Gruppieren 145"/>
            <p:cNvGrpSpPr/>
            <p:nvPr/>
          </p:nvGrpSpPr>
          <p:grpSpPr>
            <a:xfrm>
              <a:off x="3837598" y="4369682"/>
              <a:ext cx="216000" cy="325584"/>
              <a:chOff x="3997459" y="1957388"/>
              <a:chExt cx="216000" cy="325584"/>
            </a:xfrm>
          </p:grpSpPr>
          <p:sp>
            <p:nvSpPr>
              <p:cNvPr id="147" name="Rechteck 146"/>
              <p:cNvSpPr/>
              <p:nvPr/>
            </p:nvSpPr>
            <p:spPr bwMode="auto">
              <a:xfrm>
                <a:off x="3997459" y="1957388"/>
                <a:ext cx="212725" cy="31948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8" name="Gerade Verbindung 147"/>
              <p:cNvCxnSpPr/>
              <p:nvPr/>
            </p:nvCxnSpPr>
            <p:spPr bwMode="auto">
              <a:xfrm flipH="1">
                <a:off x="3997459" y="1978024"/>
                <a:ext cx="212725" cy="298848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3997459" y="1958972"/>
                <a:ext cx="216000" cy="32400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0" name="Gruppieren 149"/>
            <p:cNvGrpSpPr/>
            <p:nvPr/>
          </p:nvGrpSpPr>
          <p:grpSpPr>
            <a:xfrm>
              <a:off x="5032619" y="4359298"/>
              <a:ext cx="216000" cy="325584"/>
              <a:chOff x="3997459" y="1957388"/>
              <a:chExt cx="216000" cy="325584"/>
            </a:xfrm>
          </p:grpSpPr>
          <p:sp>
            <p:nvSpPr>
              <p:cNvPr id="151" name="Rechteck 150"/>
              <p:cNvSpPr/>
              <p:nvPr/>
            </p:nvSpPr>
            <p:spPr bwMode="auto">
              <a:xfrm>
                <a:off x="3997459" y="1957388"/>
                <a:ext cx="212725" cy="31948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2" name="Gerade Verbindung 151"/>
              <p:cNvCxnSpPr/>
              <p:nvPr/>
            </p:nvCxnSpPr>
            <p:spPr bwMode="auto">
              <a:xfrm flipH="1">
                <a:off x="3997459" y="1978024"/>
                <a:ext cx="212725" cy="298848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97459" y="1958972"/>
                <a:ext cx="216000" cy="32400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54" name="Gerade Verbindung 153"/>
            <p:cNvCxnSpPr/>
            <p:nvPr/>
          </p:nvCxnSpPr>
          <p:spPr bwMode="auto">
            <a:xfrm>
              <a:off x="4548959" y="4837162"/>
              <a:ext cx="1354" cy="445478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0" name="Textfeld 159"/>
            <p:cNvSpPr txBox="1"/>
            <p:nvPr/>
          </p:nvSpPr>
          <p:spPr>
            <a:xfrm>
              <a:off x="4416007" y="5805264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TSC</a:t>
              </a:r>
              <a:endParaRPr lang="de-DE" sz="1100" dirty="0"/>
            </a:p>
          </p:txBody>
        </p:sp>
        <p:sp>
          <p:nvSpPr>
            <p:cNvPr id="169" name="Oval 42"/>
            <p:cNvSpPr>
              <a:spLocks noChangeArrowheads="1"/>
            </p:cNvSpPr>
            <p:nvPr/>
          </p:nvSpPr>
          <p:spPr bwMode="auto">
            <a:xfrm>
              <a:off x="2814054" y="3174440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21" name="Rechteck 120"/>
            <p:cNvSpPr/>
            <p:nvPr/>
          </p:nvSpPr>
          <p:spPr bwMode="auto">
            <a:xfrm>
              <a:off x="6106690" y="5093048"/>
              <a:ext cx="360040" cy="2889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Freeform 35"/>
            <p:cNvSpPr>
              <a:spLocks noEditPoints="1"/>
            </p:cNvSpPr>
            <p:nvPr/>
          </p:nvSpPr>
          <p:spPr bwMode="auto">
            <a:xfrm>
              <a:off x="6071442" y="3550707"/>
              <a:ext cx="96838" cy="512762"/>
            </a:xfrm>
            <a:custGeom>
              <a:avLst/>
              <a:gdLst>
                <a:gd name="T0" fmla="*/ 2147483647 w 139"/>
                <a:gd name="T1" fmla="*/ 2147483647 h 786"/>
                <a:gd name="T2" fmla="*/ 2147483647 w 139"/>
                <a:gd name="T3" fmla="*/ 2147483647 h 786"/>
                <a:gd name="T4" fmla="*/ 2147483647 w 139"/>
                <a:gd name="T5" fmla="*/ 2147483647 h 786"/>
                <a:gd name="T6" fmla="*/ 2147483647 w 139"/>
                <a:gd name="T7" fmla="*/ 2147483647 h 786"/>
                <a:gd name="T8" fmla="*/ 2147483647 w 139"/>
                <a:gd name="T9" fmla="*/ 2147483647 h 786"/>
                <a:gd name="T10" fmla="*/ 2147483647 w 139"/>
                <a:gd name="T11" fmla="*/ 2147483647 h 786"/>
                <a:gd name="T12" fmla="*/ 2147483647 w 139"/>
                <a:gd name="T13" fmla="*/ 2147483647 h 786"/>
                <a:gd name="T14" fmla="*/ 2147483647 w 139"/>
                <a:gd name="T15" fmla="*/ 2147483647 h 786"/>
                <a:gd name="T16" fmla="*/ 2147483647 w 139"/>
                <a:gd name="T17" fmla="*/ 2147483647 h 786"/>
                <a:gd name="T18" fmla="*/ 2147483647 w 139"/>
                <a:gd name="T19" fmla="*/ 2147483647 h 786"/>
                <a:gd name="T20" fmla="*/ 2147483647 w 139"/>
                <a:gd name="T21" fmla="*/ 2147483647 h 786"/>
                <a:gd name="T22" fmla="*/ 2147483647 w 139"/>
                <a:gd name="T23" fmla="*/ 2147483647 h 786"/>
                <a:gd name="T24" fmla="*/ 2147483647 w 139"/>
                <a:gd name="T25" fmla="*/ 2147483647 h 786"/>
                <a:gd name="T26" fmla="*/ 2147483647 w 139"/>
                <a:gd name="T27" fmla="*/ 2147483647 h 786"/>
                <a:gd name="T28" fmla="*/ 0 w 139"/>
                <a:gd name="T29" fmla="*/ 2147483647 h 786"/>
                <a:gd name="T30" fmla="*/ 2147483647 w 139"/>
                <a:gd name="T31" fmla="*/ 2147483647 h 786"/>
                <a:gd name="T32" fmla="*/ 2147483647 w 139"/>
                <a:gd name="T33" fmla="*/ 2147483647 h 7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786">
                  <a:moveTo>
                    <a:pt x="19" y="2"/>
                  </a:moveTo>
                  <a:cubicBezTo>
                    <a:pt x="82" y="0"/>
                    <a:pt x="134" y="42"/>
                    <a:pt x="137" y="96"/>
                  </a:cubicBezTo>
                  <a:cubicBezTo>
                    <a:pt x="139" y="150"/>
                    <a:pt x="91" y="196"/>
                    <a:pt x="28" y="198"/>
                  </a:cubicBezTo>
                  <a:cubicBezTo>
                    <a:pt x="25" y="198"/>
                    <a:pt x="22" y="198"/>
                    <a:pt x="19" y="198"/>
                  </a:cubicBezTo>
                  <a:cubicBezTo>
                    <a:pt x="82" y="196"/>
                    <a:pt x="134" y="238"/>
                    <a:pt x="137" y="292"/>
                  </a:cubicBezTo>
                  <a:cubicBezTo>
                    <a:pt x="139" y="346"/>
                    <a:pt x="91" y="392"/>
                    <a:pt x="28" y="394"/>
                  </a:cubicBezTo>
                  <a:cubicBezTo>
                    <a:pt x="25" y="394"/>
                    <a:pt x="22" y="394"/>
                    <a:pt x="19" y="394"/>
                  </a:cubicBezTo>
                  <a:cubicBezTo>
                    <a:pt x="82" y="392"/>
                    <a:pt x="134" y="434"/>
                    <a:pt x="137" y="488"/>
                  </a:cubicBezTo>
                  <a:cubicBezTo>
                    <a:pt x="139" y="542"/>
                    <a:pt x="91" y="588"/>
                    <a:pt x="28" y="590"/>
                  </a:cubicBezTo>
                  <a:cubicBezTo>
                    <a:pt x="25" y="590"/>
                    <a:pt x="22" y="590"/>
                    <a:pt x="19" y="590"/>
                  </a:cubicBezTo>
                  <a:cubicBezTo>
                    <a:pt x="82" y="588"/>
                    <a:pt x="134" y="630"/>
                    <a:pt x="137" y="684"/>
                  </a:cubicBezTo>
                  <a:cubicBezTo>
                    <a:pt x="139" y="738"/>
                    <a:pt x="91" y="784"/>
                    <a:pt x="28" y="786"/>
                  </a:cubicBezTo>
                  <a:cubicBezTo>
                    <a:pt x="25" y="786"/>
                    <a:pt x="22" y="786"/>
                    <a:pt x="19" y="786"/>
                  </a:cubicBezTo>
                  <a:moveTo>
                    <a:pt x="19" y="2"/>
                  </a:moveTo>
                  <a:lnTo>
                    <a:pt x="0" y="2"/>
                  </a:lnTo>
                  <a:moveTo>
                    <a:pt x="19" y="786"/>
                  </a:moveTo>
                  <a:lnTo>
                    <a:pt x="19" y="78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35"/>
            <p:cNvSpPr>
              <a:spLocks noEditPoints="1"/>
            </p:cNvSpPr>
            <p:nvPr/>
          </p:nvSpPr>
          <p:spPr bwMode="auto">
            <a:xfrm>
              <a:off x="6079568" y="4988393"/>
              <a:ext cx="96838" cy="512762"/>
            </a:xfrm>
            <a:custGeom>
              <a:avLst/>
              <a:gdLst>
                <a:gd name="T0" fmla="*/ 2147483647 w 139"/>
                <a:gd name="T1" fmla="*/ 2147483647 h 786"/>
                <a:gd name="T2" fmla="*/ 2147483647 w 139"/>
                <a:gd name="T3" fmla="*/ 2147483647 h 786"/>
                <a:gd name="T4" fmla="*/ 2147483647 w 139"/>
                <a:gd name="T5" fmla="*/ 2147483647 h 786"/>
                <a:gd name="T6" fmla="*/ 2147483647 w 139"/>
                <a:gd name="T7" fmla="*/ 2147483647 h 786"/>
                <a:gd name="T8" fmla="*/ 2147483647 w 139"/>
                <a:gd name="T9" fmla="*/ 2147483647 h 786"/>
                <a:gd name="T10" fmla="*/ 2147483647 w 139"/>
                <a:gd name="T11" fmla="*/ 2147483647 h 786"/>
                <a:gd name="T12" fmla="*/ 2147483647 w 139"/>
                <a:gd name="T13" fmla="*/ 2147483647 h 786"/>
                <a:gd name="T14" fmla="*/ 2147483647 w 139"/>
                <a:gd name="T15" fmla="*/ 2147483647 h 786"/>
                <a:gd name="T16" fmla="*/ 2147483647 w 139"/>
                <a:gd name="T17" fmla="*/ 2147483647 h 786"/>
                <a:gd name="T18" fmla="*/ 2147483647 w 139"/>
                <a:gd name="T19" fmla="*/ 2147483647 h 786"/>
                <a:gd name="T20" fmla="*/ 2147483647 w 139"/>
                <a:gd name="T21" fmla="*/ 2147483647 h 786"/>
                <a:gd name="T22" fmla="*/ 2147483647 w 139"/>
                <a:gd name="T23" fmla="*/ 2147483647 h 786"/>
                <a:gd name="T24" fmla="*/ 2147483647 w 139"/>
                <a:gd name="T25" fmla="*/ 2147483647 h 786"/>
                <a:gd name="T26" fmla="*/ 2147483647 w 139"/>
                <a:gd name="T27" fmla="*/ 2147483647 h 786"/>
                <a:gd name="T28" fmla="*/ 0 w 139"/>
                <a:gd name="T29" fmla="*/ 2147483647 h 786"/>
                <a:gd name="T30" fmla="*/ 2147483647 w 139"/>
                <a:gd name="T31" fmla="*/ 2147483647 h 786"/>
                <a:gd name="T32" fmla="*/ 2147483647 w 139"/>
                <a:gd name="T33" fmla="*/ 2147483647 h 7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786">
                  <a:moveTo>
                    <a:pt x="19" y="2"/>
                  </a:moveTo>
                  <a:cubicBezTo>
                    <a:pt x="82" y="0"/>
                    <a:pt x="134" y="42"/>
                    <a:pt x="137" y="96"/>
                  </a:cubicBezTo>
                  <a:cubicBezTo>
                    <a:pt x="139" y="150"/>
                    <a:pt x="91" y="196"/>
                    <a:pt x="28" y="198"/>
                  </a:cubicBezTo>
                  <a:cubicBezTo>
                    <a:pt x="25" y="198"/>
                    <a:pt x="22" y="198"/>
                    <a:pt x="19" y="198"/>
                  </a:cubicBezTo>
                  <a:cubicBezTo>
                    <a:pt x="82" y="196"/>
                    <a:pt x="134" y="238"/>
                    <a:pt x="137" y="292"/>
                  </a:cubicBezTo>
                  <a:cubicBezTo>
                    <a:pt x="139" y="346"/>
                    <a:pt x="91" y="392"/>
                    <a:pt x="28" y="394"/>
                  </a:cubicBezTo>
                  <a:cubicBezTo>
                    <a:pt x="25" y="394"/>
                    <a:pt x="22" y="394"/>
                    <a:pt x="19" y="394"/>
                  </a:cubicBezTo>
                  <a:cubicBezTo>
                    <a:pt x="82" y="392"/>
                    <a:pt x="134" y="434"/>
                    <a:pt x="137" y="488"/>
                  </a:cubicBezTo>
                  <a:cubicBezTo>
                    <a:pt x="139" y="542"/>
                    <a:pt x="91" y="588"/>
                    <a:pt x="28" y="590"/>
                  </a:cubicBezTo>
                  <a:cubicBezTo>
                    <a:pt x="25" y="590"/>
                    <a:pt x="22" y="590"/>
                    <a:pt x="19" y="590"/>
                  </a:cubicBezTo>
                  <a:cubicBezTo>
                    <a:pt x="82" y="588"/>
                    <a:pt x="134" y="630"/>
                    <a:pt x="137" y="684"/>
                  </a:cubicBezTo>
                  <a:cubicBezTo>
                    <a:pt x="139" y="738"/>
                    <a:pt x="91" y="784"/>
                    <a:pt x="28" y="786"/>
                  </a:cubicBezTo>
                  <a:cubicBezTo>
                    <a:pt x="25" y="786"/>
                    <a:pt x="22" y="786"/>
                    <a:pt x="19" y="786"/>
                  </a:cubicBezTo>
                  <a:moveTo>
                    <a:pt x="19" y="2"/>
                  </a:moveTo>
                  <a:lnTo>
                    <a:pt x="0" y="2"/>
                  </a:lnTo>
                  <a:moveTo>
                    <a:pt x="19" y="786"/>
                  </a:moveTo>
                  <a:lnTo>
                    <a:pt x="19" y="78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Oval 42"/>
            <p:cNvSpPr>
              <a:spLocks noChangeArrowheads="1"/>
            </p:cNvSpPr>
            <p:nvPr/>
          </p:nvSpPr>
          <p:spPr bwMode="auto">
            <a:xfrm>
              <a:off x="6055224" y="3311758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29" name="Oval 42"/>
            <p:cNvSpPr>
              <a:spLocks noChangeArrowheads="1"/>
            </p:cNvSpPr>
            <p:nvPr/>
          </p:nvSpPr>
          <p:spPr bwMode="auto">
            <a:xfrm>
              <a:off x="6055001" y="4218454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0" name="Oval 42"/>
            <p:cNvSpPr>
              <a:spLocks noChangeArrowheads="1"/>
            </p:cNvSpPr>
            <p:nvPr/>
          </p:nvSpPr>
          <p:spPr bwMode="auto">
            <a:xfrm>
              <a:off x="6055001" y="4742366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3" name="Line 72"/>
            <p:cNvSpPr>
              <a:spLocks noChangeShapeType="1"/>
            </p:cNvSpPr>
            <p:nvPr/>
          </p:nvSpPr>
          <p:spPr bwMode="auto">
            <a:xfrm flipH="1" flipV="1">
              <a:off x="6079568" y="3047440"/>
              <a:ext cx="833" cy="50496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Line 72"/>
            <p:cNvSpPr>
              <a:spLocks noChangeShapeType="1"/>
            </p:cNvSpPr>
            <p:nvPr/>
          </p:nvSpPr>
          <p:spPr bwMode="auto">
            <a:xfrm flipH="1" flipV="1">
              <a:off x="6081985" y="4071254"/>
              <a:ext cx="0" cy="17727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Line 72"/>
            <p:cNvSpPr>
              <a:spLocks noChangeShapeType="1"/>
            </p:cNvSpPr>
            <p:nvPr/>
          </p:nvSpPr>
          <p:spPr bwMode="auto">
            <a:xfrm flipV="1">
              <a:off x="6081988" y="4770257"/>
              <a:ext cx="0" cy="21602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Line 72"/>
            <p:cNvSpPr>
              <a:spLocks noChangeShapeType="1"/>
            </p:cNvSpPr>
            <p:nvPr/>
          </p:nvSpPr>
          <p:spPr bwMode="auto">
            <a:xfrm flipV="1">
              <a:off x="6081391" y="5497745"/>
              <a:ext cx="1194" cy="16327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Line 48"/>
            <p:cNvSpPr>
              <a:spLocks noChangeShapeType="1"/>
            </p:cNvSpPr>
            <p:nvPr/>
          </p:nvSpPr>
          <p:spPr bwMode="auto">
            <a:xfrm flipH="1">
              <a:off x="5877061" y="4248056"/>
              <a:ext cx="4176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Line 48"/>
            <p:cNvSpPr>
              <a:spLocks noChangeShapeType="1"/>
            </p:cNvSpPr>
            <p:nvPr/>
          </p:nvSpPr>
          <p:spPr bwMode="auto">
            <a:xfrm flipH="1">
              <a:off x="5877061" y="4762909"/>
              <a:ext cx="410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Line 48"/>
            <p:cNvSpPr>
              <a:spLocks noChangeShapeType="1"/>
            </p:cNvSpPr>
            <p:nvPr/>
          </p:nvSpPr>
          <p:spPr bwMode="auto">
            <a:xfrm flipH="1">
              <a:off x="6163517" y="4388877"/>
              <a:ext cx="2631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Line 48"/>
            <p:cNvSpPr>
              <a:spLocks noChangeShapeType="1"/>
            </p:cNvSpPr>
            <p:nvPr/>
          </p:nvSpPr>
          <p:spPr bwMode="auto">
            <a:xfrm flipH="1">
              <a:off x="5745468" y="4644465"/>
              <a:ext cx="2631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Line 48"/>
            <p:cNvSpPr>
              <a:spLocks noChangeShapeType="1"/>
            </p:cNvSpPr>
            <p:nvPr/>
          </p:nvSpPr>
          <p:spPr bwMode="auto">
            <a:xfrm flipH="1">
              <a:off x="6090286" y="5661025"/>
              <a:ext cx="48043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Line 48"/>
            <p:cNvSpPr>
              <a:spLocks noChangeShapeType="1"/>
            </p:cNvSpPr>
            <p:nvPr/>
          </p:nvSpPr>
          <p:spPr bwMode="auto">
            <a:xfrm flipH="1">
              <a:off x="5594634" y="3337952"/>
              <a:ext cx="48043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162" name="Gerade Verbindung mit Pfeil 161"/>
            <p:cNvCxnSpPr>
              <a:stCxn id="161" idx="1"/>
            </p:cNvCxnSpPr>
            <p:nvPr/>
          </p:nvCxnSpPr>
          <p:spPr bwMode="auto">
            <a:xfrm>
              <a:off x="5594634" y="3337953"/>
              <a:ext cx="0" cy="171449"/>
            </a:xfrm>
            <a:prstGeom prst="straightConnector1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mit Pfeil 162"/>
            <p:cNvCxnSpPr>
              <a:stCxn id="159" idx="0"/>
            </p:cNvCxnSpPr>
            <p:nvPr/>
          </p:nvCxnSpPr>
          <p:spPr bwMode="auto">
            <a:xfrm flipV="1">
              <a:off x="6570720" y="5511240"/>
              <a:ext cx="1" cy="149785"/>
            </a:xfrm>
            <a:prstGeom prst="straightConnector1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Gleichschenkliges Dreieck 163"/>
            <p:cNvSpPr/>
            <p:nvPr/>
          </p:nvSpPr>
          <p:spPr bwMode="auto">
            <a:xfrm rot="10800000">
              <a:off x="5745467" y="4385436"/>
              <a:ext cx="263188" cy="21765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Gleichschenkliges Dreieck 164"/>
            <p:cNvSpPr/>
            <p:nvPr/>
          </p:nvSpPr>
          <p:spPr bwMode="auto">
            <a:xfrm>
              <a:off x="6163518" y="4388877"/>
              <a:ext cx="263187" cy="255588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Line 48"/>
            <p:cNvSpPr>
              <a:spLocks noChangeShapeType="1"/>
            </p:cNvSpPr>
            <p:nvPr/>
          </p:nvSpPr>
          <p:spPr bwMode="auto">
            <a:xfrm flipH="1" flipV="1">
              <a:off x="6364221" y="4509757"/>
              <a:ext cx="904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Line 48"/>
            <p:cNvSpPr>
              <a:spLocks noChangeShapeType="1"/>
            </p:cNvSpPr>
            <p:nvPr/>
          </p:nvSpPr>
          <p:spPr bwMode="auto">
            <a:xfrm flipH="1" flipV="1">
              <a:off x="5724065" y="4509757"/>
              <a:ext cx="904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Line 72"/>
            <p:cNvSpPr>
              <a:spLocks noChangeShapeType="1"/>
            </p:cNvSpPr>
            <p:nvPr/>
          </p:nvSpPr>
          <p:spPr bwMode="auto">
            <a:xfrm flipV="1">
              <a:off x="6291659" y="4255464"/>
              <a:ext cx="0" cy="5073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Line 72"/>
            <p:cNvSpPr>
              <a:spLocks noChangeShapeType="1"/>
            </p:cNvSpPr>
            <p:nvPr/>
          </p:nvSpPr>
          <p:spPr bwMode="auto">
            <a:xfrm flipV="1">
              <a:off x="5877062" y="4248524"/>
              <a:ext cx="0" cy="5073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1" name="Gruppieren 170"/>
            <p:cNvGrpSpPr/>
            <p:nvPr/>
          </p:nvGrpSpPr>
          <p:grpSpPr>
            <a:xfrm>
              <a:off x="6489253" y="3046306"/>
              <a:ext cx="242987" cy="735362"/>
              <a:chOff x="5756092" y="1934008"/>
              <a:chExt cx="242987" cy="735362"/>
            </a:xfrm>
          </p:grpSpPr>
          <p:cxnSp>
            <p:nvCxnSpPr>
              <p:cNvPr id="172" name="Gerade Verbindung 171"/>
              <p:cNvCxnSpPr/>
              <p:nvPr/>
            </p:nvCxnSpPr>
            <p:spPr bwMode="auto">
              <a:xfrm>
                <a:off x="5889442" y="1934008"/>
                <a:ext cx="0" cy="177799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3" name="Rechteck 172"/>
              <p:cNvSpPr/>
              <p:nvPr/>
            </p:nvSpPr>
            <p:spPr bwMode="auto">
              <a:xfrm>
                <a:off x="5783079" y="2091171"/>
                <a:ext cx="212725" cy="31948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74" name="Gerade Verbindung 173"/>
              <p:cNvCxnSpPr/>
              <p:nvPr/>
            </p:nvCxnSpPr>
            <p:spPr bwMode="auto">
              <a:xfrm flipH="1">
                <a:off x="5783079" y="2111807"/>
                <a:ext cx="212725" cy="298848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5" name="Gerade Verbindung 174"/>
              <p:cNvCxnSpPr/>
              <p:nvPr/>
            </p:nvCxnSpPr>
            <p:spPr bwMode="auto">
              <a:xfrm>
                <a:off x="5783079" y="2111807"/>
                <a:ext cx="216000" cy="298848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6" name="Line 72"/>
              <p:cNvSpPr>
                <a:spLocks noChangeShapeType="1"/>
              </p:cNvSpPr>
              <p:nvPr/>
            </p:nvSpPr>
            <p:spPr bwMode="auto">
              <a:xfrm flipV="1">
                <a:off x="5866405" y="2410653"/>
                <a:ext cx="0" cy="162633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177" name="Gerade Verbindung 176"/>
              <p:cNvCxnSpPr/>
              <p:nvPr/>
            </p:nvCxnSpPr>
            <p:spPr bwMode="auto">
              <a:xfrm>
                <a:off x="5756092" y="2577923"/>
                <a:ext cx="239712" cy="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Gerade Verbindung 177"/>
              <p:cNvCxnSpPr/>
              <p:nvPr/>
            </p:nvCxnSpPr>
            <p:spPr bwMode="auto">
              <a:xfrm>
                <a:off x="5785948" y="2623646"/>
                <a:ext cx="180000" cy="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Gerade Verbindung 178"/>
              <p:cNvCxnSpPr/>
              <p:nvPr/>
            </p:nvCxnSpPr>
            <p:spPr bwMode="auto">
              <a:xfrm>
                <a:off x="5821948" y="2669370"/>
                <a:ext cx="108000" cy="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1" name="Textfeld 180"/>
            <p:cNvSpPr txBox="1"/>
            <p:nvPr/>
          </p:nvSpPr>
          <p:spPr>
            <a:xfrm>
              <a:off x="6132268" y="5805264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TSR</a:t>
              </a:r>
              <a:endParaRPr lang="de-DE" sz="1100" dirty="0"/>
            </a:p>
          </p:txBody>
        </p:sp>
        <p:sp>
          <p:nvSpPr>
            <p:cNvPr id="180" name="Oval 42"/>
            <p:cNvSpPr>
              <a:spLocks noChangeArrowheads="1"/>
            </p:cNvSpPr>
            <p:nvPr/>
          </p:nvSpPr>
          <p:spPr bwMode="auto">
            <a:xfrm>
              <a:off x="6050307" y="3021106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83" name="Oval 42"/>
            <p:cNvSpPr>
              <a:spLocks noChangeArrowheads="1"/>
            </p:cNvSpPr>
            <p:nvPr/>
          </p:nvSpPr>
          <p:spPr bwMode="auto">
            <a:xfrm>
              <a:off x="4528804" y="3021106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84" name="Oval 42"/>
            <p:cNvSpPr>
              <a:spLocks noChangeArrowheads="1"/>
            </p:cNvSpPr>
            <p:nvPr/>
          </p:nvSpPr>
          <p:spPr bwMode="auto">
            <a:xfrm>
              <a:off x="2814054" y="3021106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cxnSp>
          <p:nvCxnSpPr>
            <p:cNvPr id="185" name="Gerade Verbindung 184"/>
            <p:cNvCxnSpPr/>
            <p:nvPr/>
          </p:nvCxnSpPr>
          <p:spPr bwMode="auto">
            <a:xfrm flipV="1">
              <a:off x="4250616" y="1340768"/>
              <a:ext cx="0" cy="446757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" name="Oval 42"/>
            <p:cNvSpPr>
              <a:spLocks noChangeArrowheads="1"/>
            </p:cNvSpPr>
            <p:nvPr/>
          </p:nvSpPr>
          <p:spPr bwMode="auto">
            <a:xfrm>
              <a:off x="3890093" y="1760245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87" name="Oval 42"/>
            <p:cNvSpPr>
              <a:spLocks noChangeArrowheads="1"/>
            </p:cNvSpPr>
            <p:nvPr/>
          </p:nvSpPr>
          <p:spPr bwMode="auto">
            <a:xfrm>
              <a:off x="4223643" y="1760245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88" name="Oval 42"/>
            <p:cNvSpPr>
              <a:spLocks noChangeArrowheads="1"/>
            </p:cNvSpPr>
            <p:nvPr/>
          </p:nvSpPr>
          <p:spPr bwMode="auto">
            <a:xfrm>
              <a:off x="4505765" y="1760245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cxnSp>
          <p:nvCxnSpPr>
            <p:cNvPr id="12" name="Gerade Verbindung 11"/>
            <p:cNvCxnSpPr/>
            <p:nvPr/>
          </p:nvCxnSpPr>
          <p:spPr bwMode="auto">
            <a:xfrm flipH="1">
              <a:off x="4492404" y="1929234"/>
              <a:ext cx="72000" cy="7200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H="1" flipV="1">
              <a:off x="4493757" y="1928431"/>
              <a:ext cx="72000" cy="72008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2" name="Oval 42"/>
            <p:cNvSpPr>
              <a:spLocks noChangeArrowheads="1"/>
            </p:cNvSpPr>
            <p:nvPr/>
          </p:nvSpPr>
          <p:spPr bwMode="auto">
            <a:xfrm>
              <a:off x="6597252" y="3022040"/>
              <a:ext cx="53975" cy="5080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56811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507" name="Object 41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906" name="think-cell Folie" r:id="rId4" imgW="360" imgH="360" progId="">
              <p:embed/>
            </p:oleObj>
          </a:graphicData>
        </a:graphic>
      </p:graphicFrame>
      <p:sp>
        <p:nvSpPr>
          <p:cNvPr id="89511" name="Rectangle 2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396000" rIns="2124000" bIns="234000" anchor="b"/>
          <a:lstStyle/>
          <a:p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95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FACTS - worldwide</a:t>
            </a:r>
          </a:p>
        </p:txBody>
      </p:sp>
      <p:grpSp>
        <p:nvGrpSpPr>
          <p:cNvPr id="2" name="Gruppieren 6"/>
          <p:cNvGrpSpPr/>
          <p:nvPr/>
        </p:nvGrpSpPr>
        <p:grpSpPr>
          <a:xfrm>
            <a:off x="-288540" y="5049180"/>
            <a:ext cx="1603375" cy="1188132"/>
            <a:chOff x="-288540" y="5049180"/>
            <a:chExt cx="1603375" cy="1188132"/>
          </a:xfrm>
        </p:grpSpPr>
        <p:sp>
          <p:nvSpPr>
            <p:cNvPr id="8" name="Text Box 201"/>
            <p:cNvSpPr txBox="1">
              <a:spLocks noChangeArrowheads="1"/>
            </p:cNvSpPr>
            <p:nvPr/>
          </p:nvSpPr>
          <p:spPr bwMode="auto">
            <a:xfrm>
              <a:off x="219460" y="5257142"/>
              <a:ext cx="838200" cy="30321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200"/>
            <p:cNvSpPr>
              <a:spLocks noChangeArrowheads="1"/>
            </p:cNvSpPr>
            <p:nvPr/>
          </p:nvSpPr>
          <p:spPr bwMode="auto">
            <a:xfrm>
              <a:off x="159135" y="5049180"/>
              <a:ext cx="1155700" cy="1188132"/>
            </a:xfrm>
            <a:prstGeom prst="rect">
              <a:avLst/>
            </a:prstGeom>
            <a:solidFill>
              <a:srgbClr val="949EAA"/>
            </a:solidFill>
            <a:ln w="9525">
              <a:solidFill>
                <a:srgbClr val="949EAA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2000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 Box 201"/>
            <p:cNvSpPr txBox="1">
              <a:spLocks noChangeArrowheads="1"/>
            </p:cNvSpPr>
            <p:nvPr/>
          </p:nvSpPr>
          <p:spPr bwMode="auto">
            <a:xfrm>
              <a:off x="219460" y="5257142"/>
              <a:ext cx="838200" cy="30321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000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203"/>
            <p:cNvSpPr>
              <a:spLocks noChangeArrowheads="1"/>
            </p:cNvSpPr>
            <p:nvPr/>
          </p:nvSpPr>
          <p:spPr bwMode="auto">
            <a:xfrm>
              <a:off x="1203710" y="5120617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205"/>
            <p:cNvSpPr>
              <a:spLocks noChangeArrowheads="1"/>
            </p:cNvSpPr>
            <p:nvPr/>
          </p:nvSpPr>
          <p:spPr bwMode="auto">
            <a:xfrm>
              <a:off x="1203710" y="6093866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206"/>
            <p:cNvSpPr>
              <a:spLocks noChangeArrowheads="1"/>
            </p:cNvSpPr>
            <p:nvPr/>
          </p:nvSpPr>
          <p:spPr bwMode="auto">
            <a:xfrm>
              <a:off x="1203710" y="5282826"/>
              <a:ext cx="71438" cy="714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Oval 207"/>
            <p:cNvSpPr>
              <a:spLocks noChangeArrowheads="1"/>
            </p:cNvSpPr>
            <p:nvPr/>
          </p:nvSpPr>
          <p:spPr bwMode="auto">
            <a:xfrm>
              <a:off x="1203710" y="5607242"/>
              <a:ext cx="71438" cy="714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208"/>
            <p:cNvSpPr>
              <a:spLocks noChangeArrowheads="1"/>
            </p:cNvSpPr>
            <p:nvPr/>
          </p:nvSpPr>
          <p:spPr bwMode="auto">
            <a:xfrm>
              <a:off x="1203710" y="5769450"/>
              <a:ext cx="71438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209"/>
            <p:cNvSpPr>
              <a:spLocks noChangeArrowheads="1"/>
            </p:cNvSpPr>
            <p:nvPr/>
          </p:nvSpPr>
          <p:spPr bwMode="auto">
            <a:xfrm>
              <a:off x="1203710" y="5931659"/>
              <a:ext cx="71438" cy="714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Oval 204"/>
            <p:cNvSpPr>
              <a:spLocks noChangeArrowheads="1"/>
            </p:cNvSpPr>
            <p:nvPr/>
          </p:nvSpPr>
          <p:spPr bwMode="auto">
            <a:xfrm>
              <a:off x="1203710" y="5445034"/>
              <a:ext cx="71438" cy="7143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Text Box 202"/>
            <p:cNvSpPr txBox="1">
              <a:spLocks noChangeArrowheads="1"/>
            </p:cNvSpPr>
            <p:nvPr/>
          </p:nvSpPr>
          <p:spPr bwMode="auto">
            <a:xfrm>
              <a:off x="-288540" y="5085184"/>
              <a:ext cx="1419225" cy="10772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700" dirty="0">
                  <a:latin typeface="+mn-lt"/>
                  <a:ea typeface="+mn-ea"/>
                  <a:cs typeface="+mn-cs"/>
                </a:rPr>
                <a:t>SVC –</a:t>
              </a:r>
            </a:p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700" dirty="0">
                  <a:latin typeface="+mn-lt"/>
                  <a:ea typeface="+mn-ea"/>
                  <a:cs typeface="+mn-cs"/>
                </a:rPr>
                <a:t>SVC PLUS –</a:t>
              </a:r>
            </a:p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700" dirty="0" err="1" smtClean="0">
                  <a:latin typeface="+mn-lt"/>
                  <a:ea typeface="+mn-ea"/>
                  <a:cs typeface="+mn-cs"/>
                </a:rPr>
                <a:t>SynCon</a:t>
              </a:r>
              <a:r>
                <a:rPr lang="de-DE" sz="7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de-DE" sz="700" dirty="0">
                  <a:latin typeface="+mn-lt"/>
                  <a:ea typeface="+mn-ea"/>
                  <a:cs typeface="+mn-cs"/>
                </a:rPr>
                <a:t>– </a:t>
              </a:r>
            </a:p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700" dirty="0">
                  <a:latin typeface="+mn-lt"/>
                  <a:ea typeface="+mn-ea"/>
                  <a:cs typeface="+mn-cs"/>
                </a:rPr>
                <a:t>FSC – </a:t>
              </a:r>
            </a:p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700" dirty="0">
                  <a:latin typeface="+mn-lt"/>
                  <a:ea typeface="+mn-ea"/>
                  <a:cs typeface="+mn-cs"/>
                </a:rPr>
                <a:t>TCSC – </a:t>
              </a:r>
            </a:p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700" dirty="0">
                  <a:latin typeface="+mn-lt"/>
                  <a:ea typeface="+mn-ea"/>
                  <a:cs typeface="+mn-cs"/>
                </a:rPr>
                <a:t>TPSC –</a:t>
              </a:r>
            </a:p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700" dirty="0" err="1">
                  <a:latin typeface="+mn-lt"/>
                  <a:ea typeface="+mn-ea"/>
                  <a:cs typeface="+mn-cs"/>
                </a:rPr>
                <a:t>Others</a:t>
              </a:r>
              <a:r>
                <a:rPr lang="de-DE" sz="700" dirty="0">
                  <a:latin typeface="+mn-lt"/>
                  <a:ea typeface="+mn-ea"/>
                  <a:cs typeface="+mn-cs"/>
                </a:rPr>
                <a:t> –</a:t>
              </a:r>
              <a:endParaRPr lang="en-US" sz="1000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9697" name="Picture 609" descr="C:\Users\z003e2nv\Desktop\FACTS_w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1224000"/>
            <a:ext cx="9436100" cy="5291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62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481" name="Object 17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4930" name="think-cell Folie" r:id="rId4" imgW="360" imgH="360" progId="">
              <p:embed/>
            </p:oleObj>
          </a:graphicData>
        </a:graphic>
      </p:graphicFrame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/>
        </p:spPr>
        <p:txBody>
          <a:bodyPr lIns="540000" tIns="396000" rIns="2124000" bIns="234000" anchor="b"/>
          <a:lstStyle/>
          <a:p>
            <a:pPr>
              <a:defRPr/>
            </a:pPr>
            <a:r>
              <a:rPr lang="en-US" sz="2000" b="1" dirty="0">
                <a:latin typeface="+mj-lt"/>
                <a:ea typeface="+mn-ea"/>
                <a:cs typeface="+mn-cs"/>
              </a:rPr>
              <a:t>Parallel compensation - worldwide</a:t>
            </a:r>
            <a:endParaRPr lang="en-US" sz="2000" b="1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grpSp>
        <p:nvGrpSpPr>
          <p:cNvPr id="2" name="Gruppieren 5"/>
          <p:cNvGrpSpPr/>
          <p:nvPr/>
        </p:nvGrpSpPr>
        <p:grpSpPr>
          <a:xfrm>
            <a:off x="-288540" y="5049180"/>
            <a:ext cx="1603375" cy="684076"/>
            <a:chOff x="-288540" y="5049180"/>
            <a:chExt cx="1603375" cy="684076"/>
          </a:xfrm>
        </p:grpSpPr>
        <p:sp>
          <p:nvSpPr>
            <p:cNvPr id="7" name="Rectangle 200"/>
            <p:cNvSpPr>
              <a:spLocks noChangeArrowheads="1"/>
            </p:cNvSpPr>
            <p:nvPr/>
          </p:nvSpPr>
          <p:spPr bwMode="auto">
            <a:xfrm>
              <a:off x="159135" y="5049180"/>
              <a:ext cx="1155700" cy="684076"/>
            </a:xfrm>
            <a:prstGeom prst="rect">
              <a:avLst/>
            </a:prstGeom>
            <a:solidFill>
              <a:srgbClr val="949EAA"/>
            </a:solidFill>
            <a:ln w="9525">
              <a:solidFill>
                <a:srgbClr val="949EAA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2000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Oval 203"/>
            <p:cNvSpPr>
              <a:spLocks noChangeArrowheads="1"/>
            </p:cNvSpPr>
            <p:nvPr/>
          </p:nvSpPr>
          <p:spPr bwMode="auto">
            <a:xfrm>
              <a:off x="1203710" y="5120617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206"/>
            <p:cNvSpPr>
              <a:spLocks noChangeArrowheads="1"/>
            </p:cNvSpPr>
            <p:nvPr/>
          </p:nvSpPr>
          <p:spPr bwMode="auto">
            <a:xfrm>
              <a:off x="1203710" y="5277016"/>
              <a:ext cx="71438" cy="714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Oval 204"/>
            <p:cNvSpPr>
              <a:spLocks noChangeArrowheads="1"/>
            </p:cNvSpPr>
            <p:nvPr/>
          </p:nvSpPr>
          <p:spPr bwMode="auto">
            <a:xfrm>
              <a:off x="1203710" y="5589811"/>
              <a:ext cx="71438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 Box 202"/>
            <p:cNvSpPr txBox="1">
              <a:spLocks noChangeArrowheads="1"/>
            </p:cNvSpPr>
            <p:nvPr/>
          </p:nvSpPr>
          <p:spPr bwMode="auto">
            <a:xfrm>
              <a:off x="-288540" y="5084105"/>
              <a:ext cx="1419225" cy="5924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+mn-cs"/>
                </a:rPr>
                <a:t>SVC –</a:t>
              </a:r>
            </a:p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+mn-cs"/>
                </a:rPr>
                <a:t>SVC PLUS –</a:t>
              </a:r>
            </a:p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700" dirty="0" err="1" smtClean="0">
                  <a:latin typeface="+mn-lt"/>
                  <a:ea typeface="+mn-ea"/>
                  <a:cs typeface="+mn-cs"/>
                </a:rPr>
                <a:t>SynCon</a:t>
              </a:r>
              <a:r>
                <a:rPr lang="en-US" sz="7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700" kern="1200" dirty="0" smtClean="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rPr>
                <a:t>–</a:t>
              </a:r>
            </a:p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latin typeface="+mn-lt"/>
                  <a:ea typeface="+mn-ea"/>
                  <a:cs typeface="+mn-cs"/>
                </a:rPr>
                <a:t>Others </a:t>
              </a:r>
              <a:r>
                <a:rPr lang="en-US" sz="700" dirty="0">
                  <a:latin typeface="+mn-lt"/>
                  <a:ea typeface="+mn-ea"/>
                  <a:cs typeface="+mn-cs"/>
                </a:rPr>
                <a:t>–</a:t>
              </a:r>
              <a:endParaRPr lang="en-US" sz="10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204"/>
            <p:cNvSpPr>
              <a:spLocks noChangeArrowheads="1"/>
            </p:cNvSpPr>
            <p:nvPr/>
          </p:nvSpPr>
          <p:spPr bwMode="auto">
            <a:xfrm>
              <a:off x="1203710" y="5433414"/>
              <a:ext cx="71438" cy="7143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000" b="1" u="sng" kern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8664" name="Picture 360" descr="C:\Users\z003e2nv\Desktop\par-w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1224000"/>
            <a:ext cx="9436100" cy="5291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439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52" b="5529"/>
          <a:stretch/>
        </p:blipFill>
        <p:spPr bwMode="auto">
          <a:xfrm>
            <a:off x="215999" y="1339200"/>
            <a:ext cx="2306483" cy="139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X:\1. Anlagendoku\3. Site Pictures\3.1_SVC Classic\Devers_SVC\Devers_Aeri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468"/>
          <a:stretch/>
        </p:blipFill>
        <p:spPr bwMode="auto">
          <a:xfrm>
            <a:off x="6561062" y="1474634"/>
            <a:ext cx="2198039" cy="132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45.Technik\92.SC\FSC_Presentation\_obsolete_\Bilder\Tuc Man\Oriximina 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6704" r="7408" b="7992"/>
          <a:stretch/>
        </p:blipFill>
        <p:spPr bwMode="auto">
          <a:xfrm>
            <a:off x="439755" y="3771186"/>
            <a:ext cx="3803278" cy="22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X:\1. Anlagendoku\3. Site Pictures\3.2_SVC PLUS\Kikiwa\high res\SVC Plus 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" b="9006"/>
          <a:stretch/>
        </p:blipFill>
        <p:spPr bwMode="auto">
          <a:xfrm>
            <a:off x="4871544" y="3694420"/>
            <a:ext cx="4031255" cy="2436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6938" y="2588963"/>
            <a:ext cx="451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917319" y="3389585"/>
            <a:ext cx="2900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800" b="1" dirty="0" smtClean="0">
                <a:ea typeface="+mn-ea"/>
              </a:rPr>
              <a:t>http</a:t>
            </a:r>
            <a:r>
              <a:rPr lang="en-US" sz="1800" b="1" dirty="0">
                <a:ea typeface="+mn-ea"/>
              </a:rPr>
              <a:t>://www.siemens.com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766277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9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2741" name="think-cell Folie" r:id="rId3" imgW="360" imgH="360" progId="">
              <p:embed/>
            </p:oleObj>
          </a:graphicData>
        </a:graphic>
      </p:graphicFrame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Parallel Compensation Solutions</a:t>
            </a:r>
            <a:br>
              <a:rPr lang="en-US" altLang="de-DE" dirty="0" smtClean="0"/>
            </a:br>
            <a:r>
              <a:rPr lang="en-US" altLang="de-DE" b="0" dirty="0" smtClean="0"/>
              <a:t>Portfolio</a:t>
            </a:r>
            <a:endParaRPr lang="de-DE" altLang="de-DE" b="0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52400" y="1323975"/>
            <a:ext cx="2174875" cy="5014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/>
              <a:t>Response: 2-5 cycles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/>
              <a:t>Limited switching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635000" y="1335088"/>
            <a:ext cx="1173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MSC / MSR</a:t>
            </a:r>
          </a:p>
        </p:txBody>
      </p:sp>
      <p:sp>
        <p:nvSpPr>
          <p:cNvPr id="14363" name="Rectangle 31"/>
          <p:cNvSpPr>
            <a:spLocks noChangeArrowheads="1"/>
          </p:cNvSpPr>
          <p:nvPr/>
        </p:nvSpPr>
        <p:spPr bwMode="auto">
          <a:xfrm>
            <a:off x="528638" y="4362450"/>
            <a:ext cx="1485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de-DE" sz="1600" b="1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20 ≤ MVAr </a:t>
            </a:r>
            <a:r>
              <a:rPr lang="en-US" altLang="de-DE" sz="1600" b="1">
                <a:solidFill>
                  <a:srgbClr val="000000"/>
                </a:solidFill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400</a:t>
            </a:r>
          </a:p>
        </p:txBody>
      </p:sp>
      <p:sp>
        <p:nvSpPr>
          <p:cNvPr id="14364" name="Rectangle 32"/>
          <p:cNvSpPr>
            <a:spLocks noChangeArrowheads="1"/>
          </p:cNvSpPr>
          <p:nvPr/>
        </p:nvSpPr>
        <p:spPr bwMode="auto">
          <a:xfrm>
            <a:off x="265113" y="1912938"/>
            <a:ext cx="19923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M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echanically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witched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apacitors /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R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eactors</a:t>
            </a:r>
          </a:p>
        </p:txBody>
      </p:sp>
      <p:sp>
        <p:nvSpPr>
          <p:cNvPr id="14365" name="AutoShape 33"/>
          <p:cNvSpPr>
            <a:spLocks noChangeArrowheads="1"/>
          </p:cNvSpPr>
          <p:nvPr/>
        </p:nvSpPr>
        <p:spPr bwMode="auto">
          <a:xfrm>
            <a:off x="239713" y="2641600"/>
            <a:ext cx="249237" cy="150813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66" name="AutoShape 34"/>
          <p:cNvSpPr>
            <a:spLocks noChangeArrowheads="1"/>
          </p:cNvSpPr>
          <p:nvPr/>
        </p:nvSpPr>
        <p:spPr bwMode="auto">
          <a:xfrm>
            <a:off x="239713" y="2971800"/>
            <a:ext cx="249237" cy="150813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67" name="AutoShape 35"/>
          <p:cNvSpPr>
            <a:spLocks noChangeArrowheads="1"/>
          </p:cNvSpPr>
          <p:nvPr/>
        </p:nvSpPr>
        <p:spPr bwMode="auto">
          <a:xfrm>
            <a:off x="239713" y="3300413"/>
            <a:ext cx="249237" cy="150812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68" name="Rectangle 36"/>
          <p:cNvSpPr>
            <a:spLocks noChangeArrowheads="1"/>
          </p:cNvSpPr>
          <p:nvPr/>
        </p:nvSpPr>
        <p:spPr bwMode="auto">
          <a:xfrm>
            <a:off x="554038" y="3209925"/>
            <a:ext cx="85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Reactors</a:t>
            </a:r>
          </a:p>
        </p:txBody>
      </p:sp>
      <p:sp>
        <p:nvSpPr>
          <p:cNvPr id="14369" name="Rectangle 37"/>
          <p:cNvSpPr>
            <a:spLocks noChangeArrowheads="1"/>
          </p:cNvSpPr>
          <p:nvPr/>
        </p:nvSpPr>
        <p:spPr bwMode="auto">
          <a:xfrm>
            <a:off x="504825" y="2555875"/>
            <a:ext cx="105251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 Switchgear</a:t>
            </a:r>
          </a:p>
        </p:txBody>
      </p:sp>
      <p:sp>
        <p:nvSpPr>
          <p:cNvPr id="14370" name="Rectangle 38"/>
          <p:cNvSpPr>
            <a:spLocks noChangeArrowheads="1"/>
          </p:cNvSpPr>
          <p:nvPr/>
        </p:nvSpPr>
        <p:spPr bwMode="auto">
          <a:xfrm>
            <a:off x="549275" y="2870200"/>
            <a:ext cx="97948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Capacitors</a:t>
            </a:r>
          </a:p>
        </p:txBody>
      </p:sp>
      <p:sp>
        <p:nvSpPr>
          <p:cNvPr id="14371" name="Rectangle 39"/>
          <p:cNvSpPr>
            <a:spLocks noChangeArrowheads="1"/>
          </p:cNvSpPr>
          <p:nvPr/>
        </p:nvSpPr>
        <p:spPr bwMode="auto">
          <a:xfrm>
            <a:off x="6913563" y="1317625"/>
            <a:ext cx="2174875" cy="50276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72" name="Rectangle 40"/>
          <p:cNvSpPr>
            <a:spLocks noChangeArrowheads="1"/>
          </p:cNvSpPr>
          <p:nvPr/>
        </p:nvSpPr>
        <p:spPr bwMode="auto">
          <a:xfrm>
            <a:off x="7383463" y="1328738"/>
            <a:ext cx="12334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SVC PLUS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(STATCOM)</a:t>
            </a:r>
          </a:p>
        </p:txBody>
      </p:sp>
      <p:sp>
        <p:nvSpPr>
          <p:cNvPr id="14380" name="Rectangle 48"/>
          <p:cNvSpPr>
            <a:spLocks noChangeArrowheads="1"/>
          </p:cNvSpPr>
          <p:nvPr/>
        </p:nvSpPr>
        <p:spPr bwMode="auto">
          <a:xfrm>
            <a:off x="7057004" y="4356100"/>
            <a:ext cx="1964192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de-DE" sz="1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 dirty="0">
                <a:solidFill>
                  <a:srgbClr val="000000"/>
                </a:solidFill>
              </a:rPr>
              <a:t>±</a:t>
            </a:r>
            <a:r>
              <a:rPr lang="en-US" altLang="de-DE" sz="1600" b="1" dirty="0">
                <a:solidFill>
                  <a:srgbClr val="000000"/>
                </a:solidFill>
                <a:latin typeface="Arial Narrow" pitchFamily="34" charset="0"/>
              </a:rPr>
              <a:t>25 </a:t>
            </a:r>
            <a:r>
              <a:rPr lang="en-US" altLang="de-DE" sz="1600" b="1" dirty="0">
                <a:solidFill>
                  <a:srgbClr val="000000"/>
                </a:solidFill>
                <a:cs typeface="Arial" pitchFamily="34" charset="0"/>
              </a:rPr>
              <a:t>≤</a:t>
            </a:r>
            <a:r>
              <a:rPr lang="en-US" altLang="de-DE" sz="16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600" b="1" dirty="0" err="1">
                <a:solidFill>
                  <a:srgbClr val="000000"/>
                </a:solidFill>
                <a:latin typeface="Arial Narrow" pitchFamily="34" charset="0"/>
              </a:rPr>
              <a:t>MVAr</a:t>
            </a:r>
            <a:r>
              <a:rPr lang="en-US" altLang="de-DE" sz="1600" b="1" dirty="0">
                <a:solidFill>
                  <a:srgbClr val="000000"/>
                </a:solidFill>
                <a:latin typeface="Arial Narrow" pitchFamily="34" charset="0"/>
              </a:rPr>
              <a:t> ≤ </a:t>
            </a:r>
            <a:r>
              <a:rPr lang="en-US" altLang="de-DE" sz="1600" b="1" dirty="0" smtClean="0">
                <a:solidFill>
                  <a:srgbClr val="000000"/>
                </a:solidFill>
              </a:rPr>
              <a:t>±500</a:t>
            </a:r>
            <a:endParaRPr lang="en-US" altLang="de-DE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381" name="Rectangle 49"/>
          <p:cNvSpPr>
            <a:spLocks noChangeArrowheads="1"/>
          </p:cNvSpPr>
          <p:nvPr/>
        </p:nvSpPr>
        <p:spPr bwMode="auto">
          <a:xfrm>
            <a:off x="7105650" y="1906588"/>
            <a:ext cx="179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Stat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ic Synchronous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Com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pensator</a:t>
            </a:r>
          </a:p>
        </p:txBody>
      </p:sp>
      <p:sp>
        <p:nvSpPr>
          <p:cNvPr id="14382" name="AutoShape 50"/>
          <p:cNvSpPr>
            <a:spLocks noChangeArrowheads="1"/>
          </p:cNvSpPr>
          <p:nvPr/>
        </p:nvSpPr>
        <p:spPr bwMode="auto">
          <a:xfrm>
            <a:off x="7000875" y="2635250"/>
            <a:ext cx="249238" cy="150813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83" name="AutoShape 51"/>
          <p:cNvSpPr>
            <a:spLocks noChangeArrowheads="1"/>
          </p:cNvSpPr>
          <p:nvPr/>
        </p:nvSpPr>
        <p:spPr bwMode="auto">
          <a:xfrm>
            <a:off x="7000875" y="2965450"/>
            <a:ext cx="249238" cy="150813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84" name="AutoShape 52"/>
          <p:cNvSpPr>
            <a:spLocks noChangeArrowheads="1"/>
          </p:cNvSpPr>
          <p:nvPr/>
        </p:nvSpPr>
        <p:spPr bwMode="auto">
          <a:xfrm>
            <a:off x="7000875" y="3294063"/>
            <a:ext cx="249238" cy="150812"/>
          </a:xfrm>
          <a:prstGeom prst="rightArrow">
            <a:avLst>
              <a:gd name="adj1" fmla="val 50000"/>
              <a:gd name="adj2" fmla="val 826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85" name="AutoShape 53"/>
          <p:cNvSpPr>
            <a:spLocks noChangeArrowheads="1"/>
          </p:cNvSpPr>
          <p:nvPr/>
        </p:nvSpPr>
        <p:spPr bwMode="auto">
          <a:xfrm>
            <a:off x="7000875" y="3624263"/>
            <a:ext cx="249238" cy="150812"/>
          </a:xfrm>
          <a:prstGeom prst="rightArrow">
            <a:avLst>
              <a:gd name="adj1" fmla="val 50000"/>
              <a:gd name="adj2" fmla="val 826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86" name="Rectangle 54"/>
          <p:cNvSpPr>
            <a:spLocks noChangeArrowheads="1"/>
          </p:cNvSpPr>
          <p:nvPr/>
        </p:nvSpPr>
        <p:spPr bwMode="auto">
          <a:xfrm>
            <a:off x="7318375" y="2549525"/>
            <a:ext cx="16192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IGBT Valves (VSC)</a:t>
            </a:r>
          </a:p>
        </p:txBody>
      </p:sp>
      <p:sp>
        <p:nvSpPr>
          <p:cNvPr id="14387" name="Rectangle 55"/>
          <p:cNvSpPr>
            <a:spLocks noChangeArrowheads="1"/>
          </p:cNvSpPr>
          <p:nvPr/>
        </p:nvSpPr>
        <p:spPr bwMode="auto">
          <a:xfrm>
            <a:off x="7323138" y="2873375"/>
            <a:ext cx="16700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Control &amp; Protection</a:t>
            </a:r>
          </a:p>
        </p:txBody>
      </p:sp>
      <p:sp>
        <p:nvSpPr>
          <p:cNvPr id="14388" name="Rectangle 56"/>
          <p:cNvSpPr>
            <a:spLocks noChangeArrowheads="1"/>
          </p:cNvSpPr>
          <p:nvPr/>
        </p:nvSpPr>
        <p:spPr bwMode="auto">
          <a:xfrm>
            <a:off x="7313613" y="3203575"/>
            <a:ext cx="10890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Transformer</a:t>
            </a:r>
          </a:p>
        </p:txBody>
      </p:sp>
      <p:sp>
        <p:nvSpPr>
          <p:cNvPr id="14389" name="Rectangle 57"/>
          <p:cNvSpPr>
            <a:spLocks noChangeArrowheads="1"/>
          </p:cNvSpPr>
          <p:nvPr/>
        </p:nvSpPr>
        <p:spPr bwMode="auto">
          <a:xfrm>
            <a:off x="7329488" y="3527425"/>
            <a:ext cx="12668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DC Capacitors</a:t>
            </a:r>
          </a:p>
        </p:txBody>
      </p:sp>
      <p:sp>
        <p:nvSpPr>
          <p:cNvPr id="14399" name="Rectangle 77"/>
          <p:cNvSpPr>
            <a:spLocks noChangeArrowheads="1"/>
          </p:cNvSpPr>
          <p:nvPr/>
        </p:nvSpPr>
        <p:spPr bwMode="auto">
          <a:xfrm>
            <a:off x="4668838" y="1317625"/>
            <a:ext cx="2171700" cy="5014913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400" name="Rectangle 78"/>
          <p:cNvSpPr>
            <a:spLocks noChangeArrowheads="1"/>
          </p:cNvSpPr>
          <p:nvPr/>
        </p:nvSpPr>
        <p:spPr bwMode="auto">
          <a:xfrm>
            <a:off x="4843463" y="1343025"/>
            <a:ext cx="18097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FFFFFF"/>
                </a:solidFill>
                <a:latin typeface="Arial Narrow" pitchFamily="34" charset="0"/>
              </a:rPr>
              <a:t>Conventional SVC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FFFFFF"/>
                </a:solidFill>
                <a:latin typeface="Arial Narrow" pitchFamily="34" charset="0"/>
              </a:rPr>
              <a:t>(“Classic”)</a:t>
            </a:r>
          </a:p>
        </p:txBody>
      </p:sp>
      <p:sp>
        <p:nvSpPr>
          <p:cNvPr id="14422" name="Rectangle 112"/>
          <p:cNvSpPr>
            <a:spLocks noChangeArrowheads="1"/>
          </p:cNvSpPr>
          <p:nvPr/>
        </p:nvSpPr>
        <p:spPr bwMode="auto">
          <a:xfrm>
            <a:off x="4748923" y="4356100"/>
            <a:ext cx="2098844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de-DE" sz="1600" b="1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altLang="de-DE" sz="1600" b="1" spc="-150" dirty="0" smtClean="0">
                <a:solidFill>
                  <a:schemeClr val="bg1"/>
                </a:solidFill>
              </a:rPr>
              <a:t>±</a:t>
            </a:r>
            <a:r>
              <a:rPr lang="en-US" altLang="de-DE" sz="1600" b="1" dirty="0" smtClean="0">
                <a:solidFill>
                  <a:srgbClr val="000000"/>
                </a:solidFill>
              </a:rPr>
              <a:t> </a:t>
            </a:r>
            <a:r>
              <a:rPr lang="en-US" altLang="de-DE" sz="1600" b="1" dirty="0" smtClean="0">
                <a:solidFill>
                  <a:srgbClr val="FFFFFF"/>
                </a:solidFill>
                <a:latin typeface="Arial Narrow" pitchFamily="34" charset="0"/>
              </a:rPr>
              <a:t>50 </a:t>
            </a:r>
            <a:r>
              <a:rPr lang="en-US" altLang="de-DE" sz="1600" b="1" dirty="0">
                <a:solidFill>
                  <a:schemeClr val="bg2"/>
                </a:solidFill>
              </a:rPr>
              <a:t>≤</a:t>
            </a:r>
            <a:r>
              <a:rPr lang="en-US" altLang="de-DE" sz="1600" b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altLang="de-DE" sz="1600" b="1" dirty="0">
                <a:solidFill>
                  <a:srgbClr val="FFFFFF"/>
                </a:solidFill>
                <a:latin typeface="Arial Narrow" pitchFamily="34" charset="0"/>
              </a:rPr>
              <a:t>MVAr </a:t>
            </a:r>
            <a:r>
              <a:rPr lang="en-US" altLang="de-DE" sz="1600" b="1" dirty="0" smtClean="0">
                <a:solidFill>
                  <a:schemeClr val="bg2"/>
                </a:solidFill>
              </a:rPr>
              <a:t>≤</a:t>
            </a:r>
            <a:r>
              <a:rPr lang="en-US" altLang="de-DE" sz="1600" b="1" spc="-150" dirty="0" smtClean="0">
                <a:solidFill>
                  <a:schemeClr val="bg1"/>
                </a:solidFill>
              </a:rPr>
              <a:t> ±</a:t>
            </a:r>
            <a:r>
              <a:rPr lang="en-US" altLang="de-DE" sz="16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altLang="de-DE" sz="1600" b="1" dirty="0">
                <a:solidFill>
                  <a:srgbClr val="FFFFFF"/>
                </a:solidFill>
                <a:latin typeface="Arial Narrow" pitchFamily="34" charset="0"/>
              </a:rPr>
              <a:t>1000</a:t>
            </a:r>
          </a:p>
        </p:txBody>
      </p:sp>
      <p:sp>
        <p:nvSpPr>
          <p:cNvPr id="14423" name="Rectangle 113"/>
          <p:cNvSpPr>
            <a:spLocks noChangeArrowheads="1"/>
          </p:cNvSpPr>
          <p:nvPr/>
        </p:nvSpPr>
        <p:spPr bwMode="auto">
          <a:xfrm>
            <a:off x="5149850" y="1906588"/>
            <a:ext cx="12557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rgbClr val="FFFFFF"/>
                </a:solidFill>
                <a:latin typeface="Arial Narrow" pitchFamily="34" charset="0"/>
              </a:rPr>
              <a:t>tatic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V</a:t>
            </a:r>
            <a:r>
              <a:rPr lang="en-US" altLang="de-DE" sz="1600" b="1">
                <a:solidFill>
                  <a:srgbClr val="FFFFFF"/>
                </a:solidFill>
                <a:latin typeface="Arial Narrow" pitchFamily="34" charset="0"/>
              </a:rPr>
              <a:t>ar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rgbClr val="FFFFFF"/>
                </a:solidFill>
                <a:latin typeface="Arial Narrow" pitchFamily="34" charset="0"/>
              </a:rPr>
              <a:t>ompensator</a:t>
            </a:r>
          </a:p>
        </p:txBody>
      </p:sp>
      <p:sp>
        <p:nvSpPr>
          <p:cNvPr id="14424" name="AutoShape 114"/>
          <p:cNvSpPr>
            <a:spLocks noChangeArrowheads="1"/>
          </p:cNvSpPr>
          <p:nvPr/>
        </p:nvSpPr>
        <p:spPr bwMode="auto">
          <a:xfrm>
            <a:off x="4756150" y="2635250"/>
            <a:ext cx="247650" cy="150813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425" name="AutoShape 115"/>
          <p:cNvSpPr>
            <a:spLocks noChangeArrowheads="1"/>
          </p:cNvSpPr>
          <p:nvPr/>
        </p:nvSpPr>
        <p:spPr bwMode="auto">
          <a:xfrm>
            <a:off x="4756150" y="2965450"/>
            <a:ext cx="247650" cy="150813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426" name="AutoShape 116"/>
          <p:cNvSpPr>
            <a:spLocks noChangeArrowheads="1"/>
          </p:cNvSpPr>
          <p:nvPr/>
        </p:nvSpPr>
        <p:spPr bwMode="auto">
          <a:xfrm>
            <a:off x="4756150" y="3294063"/>
            <a:ext cx="247650" cy="150812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427" name="AutoShape 117"/>
          <p:cNvSpPr>
            <a:spLocks noChangeArrowheads="1"/>
          </p:cNvSpPr>
          <p:nvPr/>
        </p:nvSpPr>
        <p:spPr bwMode="auto">
          <a:xfrm>
            <a:off x="4756150" y="3624263"/>
            <a:ext cx="247650" cy="150812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428" name="AutoShape 118"/>
          <p:cNvSpPr>
            <a:spLocks noChangeArrowheads="1"/>
          </p:cNvSpPr>
          <p:nvPr/>
        </p:nvSpPr>
        <p:spPr bwMode="auto">
          <a:xfrm>
            <a:off x="4756150" y="3952875"/>
            <a:ext cx="247650" cy="150813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429" name="Rectangle 119"/>
          <p:cNvSpPr>
            <a:spLocks noChangeArrowheads="1"/>
          </p:cNvSpPr>
          <p:nvPr/>
        </p:nvSpPr>
        <p:spPr bwMode="auto">
          <a:xfrm>
            <a:off x="5060950" y="3857625"/>
            <a:ext cx="85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Reactors</a:t>
            </a:r>
          </a:p>
        </p:txBody>
      </p:sp>
      <p:sp>
        <p:nvSpPr>
          <p:cNvPr id="14430" name="Rectangle 120"/>
          <p:cNvSpPr>
            <a:spLocks noChangeArrowheads="1"/>
          </p:cNvSpPr>
          <p:nvPr/>
        </p:nvSpPr>
        <p:spPr bwMode="auto">
          <a:xfrm>
            <a:off x="5021263" y="2544763"/>
            <a:ext cx="14890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Thyristor Valve(s)</a:t>
            </a:r>
          </a:p>
        </p:txBody>
      </p:sp>
      <p:sp>
        <p:nvSpPr>
          <p:cNvPr id="14431" name="Rectangle 121"/>
          <p:cNvSpPr>
            <a:spLocks noChangeArrowheads="1"/>
          </p:cNvSpPr>
          <p:nvPr/>
        </p:nvSpPr>
        <p:spPr bwMode="auto">
          <a:xfrm>
            <a:off x="4999038" y="2878138"/>
            <a:ext cx="17160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Control &amp; Protection</a:t>
            </a:r>
          </a:p>
        </p:txBody>
      </p:sp>
      <p:sp>
        <p:nvSpPr>
          <p:cNvPr id="14432" name="Rectangle 122"/>
          <p:cNvSpPr>
            <a:spLocks noChangeArrowheads="1"/>
          </p:cNvSpPr>
          <p:nvPr/>
        </p:nvSpPr>
        <p:spPr bwMode="auto">
          <a:xfrm>
            <a:off x="5048250" y="3203575"/>
            <a:ext cx="10890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Transformer</a:t>
            </a:r>
          </a:p>
        </p:txBody>
      </p:sp>
      <p:sp>
        <p:nvSpPr>
          <p:cNvPr id="14433" name="Rectangle 123"/>
          <p:cNvSpPr>
            <a:spLocks noChangeArrowheads="1"/>
          </p:cNvSpPr>
          <p:nvPr/>
        </p:nvSpPr>
        <p:spPr bwMode="auto">
          <a:xfrm>
            <a:off x="5051425" y="3522663"/>
            <a:ext cx="9794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Capacitors</a:t>
            </a:r>
          </a:p>
        </p:txBody>
      </p:sp>
      <p:sp>
        <p:nvSpPr>
          <p:cNvPr id="838804" name="Text Box 148"/>
          <p:cNvSpPr txBox="1">
            <a:spLocks noChangeArrowheads="1"/>
          </p:cNvSpPr>
          <p:nvPr/>
        </p:nvSpPr>
        <p:spPr bwMode="auto">
          <a:xfrm>
            <a:off x="5061586" y="4206875"/>
            <a:ext cx="1510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dirty="0">
                <a:latin typeface="Arial" charset="0"/>
                <a:ea typeface="+mn-ea"/>
              </a:rPr>
              <a:t>Response:  2-3 cycles</a:t>
            </a:r>
          </a:p>
          <a:p>
            <a:pPr algn="ctr">
              <a:defRPr/>
            </a:pPr>
            <a:r>
              <a:rPr lang="en-US" sz="1200" dirty="0">
                <a:latin typeface="Arial" charset="0"/>
                <a:ea typeface="+mn-ea"/>
              </a:rPr>
              <a:t>Unlimited switching</a:t>
            </a:r>
          </a:p>
        </p:txBody>
      </p:sp>
      <p:sp>
        <p:nvSpPr>
          <p:cNvPr id="838805" name="Text Box 149"/>
          <p:cNvSpPr txBox="1">
            <a:spLocks noChangeArrowheads="1"/>
          </p:cNvSpPr>
          <p:nvPr/>
        </p:nvSpPr>
        <p:spPr bwMode="auto">
          <a:xfrm>
            <a:off x="7115175" y="4175125"/>
            <a:ext cx="163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dirty="0">
                <a:latin typeface="Arial" charset="0"/>
                <a:ea typeface="+mn-ea"/>
              </a:rPr>
              <a:t>Response:  1.5-2 cycles</a:t>
            </a:r>
          </a:p>
          <a:p>
            <a:pPr algn="ctr">
              <a:defRPr/>
            </a:pPr>
            <a:r>
              <a:rPr lang="en-US" sz="1200" dirty="0">
                <a:latin typeface="Arial" charset="0"/>
                <a:ea typeface="+mn-ea"/>
              </a:rPr>
              <a:t>Unlimited switching</a:t>
            </a:r>
          </a:p>
        </p:txBody>
      </p:sp>
      <p:sp>
        <p:nvSpPr>
          <p:cNvPr id="14441" name="Rectangle 150"/>
          <p:cNvSpPr>
            <a:spLocks noChangeArrowheads="1"/>
          </p:cNvSpPr>
          <p:nvPr/>
        </p:nvSpPr>
        <p:spPr bwMode="auto">
          <a:xfrm>
            <a:off x="2416175" y="1322388"/>
            <a:ext cx="2174875" cy="50149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 dirty="0"/>
              <a:t> Response: seconds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 dirty="0"/>
              <a:t> </a:t>
            </a:r>
          </a:p>
        </p:txBody>
      </p:sp>
      <p:sp>
        <p:nvSpPr>
          <p:cNvPr id="14442" name="Rectangle 151"/>
          <p:cNvSpPr>
            <a:spLocks noChangeArrowheads="1"/>
          </p:cNvSpPr>
          <p:nvPr/>
        </p:nvSpPr>
        <p:spPr bwMode="auto">
          <a:xfrm>
            <a:off x="2813050" y="1333500"/>
            <a:ext cx="14351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Synchronous </a:t>
            </a:r>
            <a:b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Condenser</a:t>
            </a:r>
          </a:p>
        </p:txBody>
      </p:sp>
      <p:sp>
        <p:nvSpPr>
          <p:cNvPr id="14447" name="Rectangle 178"/>
          <p:cNvSpPr>
            <a:spLocks noChangeArrowheads="1"/>
          </p:cNvSpPr>
          <p:nvPr/>
        </p:nvSpPr>
        <p:spPr bwMode="auto">
          <a:xfrm>
            <a:off x="2746375" y="4360863"/>
            <a:ext cx="15779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de-DE" sz="1600" b="1"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latin typeface="Arial Narrow" pitchFamily="34" charset="0"/>
              </a:rPr>
              <a:t>25 ≤ MVAr </a:t>
            </a:r>
            <a:r>
              <a:rPr lang="en-US" altLang="de-DE" sz="1600" b="1"/>
              <a:t>≤</a:t>
            </a:r>
            <a:r>
              <a:rPr lang="en-US" altLang="de-DE" sz="1600" b="1">
                <a:latin typeface="Arial Narrow" pitchFamily="34" charset="0"/>
              </a:rPr>
              <a:t> 1000</a:t>
            </a:r>
          </a:p>
        </p:txBody>
      </p:sp>
      <p:sp>
        <p:nvSpPr>
          <p:cNvPr id="14448" name="AutoShape 180"/>
          <p:cNvSpPr>
            <a:spLocks noChangeArrowheads="1"/>
          </p:cNvSpPr>
          <p:nvPr/>
        </p:nvSpPr>
        <p:spPr bwMode="auto">
          <a:xfrm>
            <a:off x="2503488" y="2640013"/>
            <a:ext cx="249237" cy="150812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449" name="AutoShape 181"/>
          <p:cNvSpPr>
            <a:spLocks noChangeArrowheads="1"/>
          </p:cNvSpPr>
          <p:nvPr/>
        </p:nvSpPr>
        <p:spPr bwMode="auto">
          <a:xfrm>
            <a:off x="2503488" y="2970213"/>
            <a:ext cx="249237" cy="150812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450" name="Rectangle 184"/>
          <p:cNvSpPr>
            <a:spLocks noChangeArrowheads="1"/>
          </p:cNvSpPr>
          <p:nvPr/>
        </p:nvSpPr>
        <p:spPr bwMode="auto">
          <a:xfrm>
            <a:off x="2768600" y="2554288"/>
            <a:ext cx="977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Arial Narrow" pitchFamily="34" charset="0"/>
              </a:rPr>
              <a:t>Generator</a:t>
            </a:r>
            <a:endParaRPr lang="en-US" altLang="de-DE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451" name="Rectangle 185"/>
          <p:cNvSpPr>
            <a:spLocks noChangeArrowheads="1"/>
          </p:cNvSpPr>
          <p:nvPr/>
        </p:nvSpPr>
        <p:spPr bwMode="auto">
          <a:xfrm>
            <a:off x="2768600" y="2868613"/>
            <a:ext cx="16700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Control &amp; Protection</a:t>
            </a:r>
          </a:p>
        </p:txBody>
      </p:sp>
      <p:sp>
        <p:nvSpPr>
          <p:cNvPr id="168" name="AutoShape 116"/>
          <p:cNvSpPr>
            <a:spLocks noChangeArrowheads="1"/>
          </p:cNvSpPr>
          <p:nvPr/>
        </p:nvSpPr>
        <p:spPr bwMode="auto">
          <a:xfrm>
            <a:off x="2503488" y="3284538"/>
            <a:ext cx="247650" cy="150812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69" name="Rectangle 122"/>
          <p:cNvSpPr>
            <a:spLocks noChangeArrowheads="1"/>
          </p:cNvSpPr>
          <p:nvPr/>
        </p:nvSpPr>
        <p:spPr bwMode="auto">
          <a:xfrm>
            <a:off x="2768600" y="3194050"/>
            <a:ext cx="10890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dirty="0">
                <a:latin typeface="Arial Narrow" pitchFamily="34" charset="0"/>
              </a:rPr>
              <a:t>Transformer</a:t>
            </a:r>
          </a:p>
        </p:txBody>
      </p:sp>
      <p:sp>
        <p:nvSpPr>
          <p:cNvPr id="296" name="Oval 5"/>
          <p:cNvSpPr>
            <a:spLocks noChangeArrowheads="1"/>
          </p:cNvSpPr>
          <p:nvPr/>
        </p:nvSpPr>
        <p:spPr bwMode="auto">
          <a:xfrm>
            <a:off x="401638" y="5104448"/>
            <a:ext cx="333375" cy="3159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" name="Line 6"/>
          <p:cNvSpPr>
            <a:spLocks noChangeShapeType="1"/>
          </p:cNvSpPr>
          <p:nvPr/>
        </p:nvSpPr>
        <p:spPr bwMode="auto">
          <a:xfrm flipV="1">
            <a:off x="742950" y="5260023"/>
            <a:ext cx="9017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7" descr="Konturdiamanten"/>
          <p:cNvSpPr>
            <a:spLocks noChangeArrowheads="1"/>
          </p:cNvSpPr>
          <p:nvPr/>
        </p:nvSpPr>
        <p:spPr bwMode="auto">
          <a:xfrm>
            <a:off x="1646238" y="5088573"/>
            <a:ext cx="336550" cy="344487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9" name="Rectangle 8"/>
          <p:cNvSpPr>
            <a:spLocks noChangeArrowheads="1"/>
          </p:cNvSpPr>
          <p:nvPr/>
        </p:nvSpPr>
        <p:spPr bwMode="auto">
          <a:xfrm>
            <a:off x="415925" y="5094923"/>
            <a:ext cx="307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300" name="Rectangle 9"/>
          <p:cNvSpPr>
            <a:spLocks noChangeArrowheads="1"/>
          </p:cNvSpPr>
          <p:nvPr/>
        </p:nvSpPr>
        <p:spPr bwMode="auto">
          <a:xfrm>
            <a:off x="854075" y="5420360"/>
            <a:ext cx="115888" cy="233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1" name="Line 10"/>
          <p:cNvSpPr>
            <a:spLocks noChangeShapeType="1"/>
          </p:cNvSpPr>
          <p:nvPr/>
        </p:nvSpPr>
        <p:spPr bwMode="auto">
          <a:xfrm>
            <a:off x="911225" y="5264785"/>
            <a:ext cx="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Line 11"/>
          <p:cNvSpPr>
            <a:spLocks noChangeShapeType="1"/>
          </p:cNvSpPr>
          <p:nvPr/>
        </p:nvSpPr>
        <p:spPr bwMode="auto">
          <a:xfrm>
            <a:off x="877888" y="5501323"/>
            <a:ext cx="26987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Line 12"/>
          <p:cNvSpPr>
            <a:spLocks noChangeShapeType="1"/>
          </p:cNvSpPr>
          <p:nvPr/>
        </p:nvSpPr>
        <p:spPr bwMode="auto">
          <a:xfrm>
            <a:off x="911225" y="5614035"/>
            <a:ext cx="0" cy="206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Line 13"/>
          <p:cNvSpPr>
            <a:spLocks noChangeShapeType="1"/>
          </p:cNvSpPr>
          <p:nvPr/>
        </p:nvSpPr>
        <p:spPr bwMode="auto">
          <a:xfrm>
            <a:off x="823913" y="5825173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Line 14"/>
          <p:cNvSpPr>
            <a:spLocks noChangeShapeType="1"/>
          </p:cNvSpPr>
          <p:nvPr/>
        </p:nvSpPr>
        <p:spPr bwMode="auto">
          <a:xfrm>
            <a:off x="823913" y="5861685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Line 15"/>
          <p:cNvSpPr>
            <a:spLocks noChangeShapeType="1"/>
          </p:cNvSpPr>
          <p:nvPr/>
        </p:nvSpPr>
        <p:spPr bwMode="auto">
          <a:xfrm>
            <a:off x="911225" y="5866448"/>
            <a:ext cx="0" cy="247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6"/>
          <p:cNvSpPr>
            <a:spLocks noChangeArrowheads="1"/>
          </p:cNvSpPr>
          <p:nvPr/>
        </p:nvSpPr>
        <p:spPr bwMode="auto">
          <a:xfrm>
            <a:off x="1377950" y="5420360"/>
            <a:ext cx="117475" cy="233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" name="Line 17"/>
          <p:cNvSpPr>
            <a:spLocks noChangeShapeType="1"/>
          </p:cNvSpPr>
          <p:nvPr/>
        </p:nvSpPr>
        <p:spPr bwMode="auto">
          <a:xfrm>
            <a:off x="1436688" y="5264785"/>
            <a:ext cx="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Line 18"/>
          <p:cNvSpPr>
            <a:spLocks noChangeShapeType="1"/>
          </p:cNvSpPr>
          <p:nvPr/>
        </p:nvSpPr>
        <p:spPr bwMode="auto">
          <a:xfrm>
            <a:off x="1404938" y="5501323"/>
            <a:ext cx="26987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Line 19"/>
          <p:cNvSpPr>
            <a:spLocks noChangeShapeType="1"/>
          </p:cNvSpPr>
          <p:nvPr/>
        </p:nvSpPr>
        <p:spPr bwMode="auto">
          <a:xfrm>
            <a:off x="1430338" y="5610860"/>
            <a:ext cx="3175" cy="122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" name="Group 20"/>
          <p:cNvGrpSpPr>
            <a:grpSpLocks/>
          </p:cNvGrpSpPr>
          <p:nvPr/>
        </p:nvGrpSpPr>
        <p:grpSpPr bwMode="auto">
          <a:xfrm>
            <a:off x="1311275" y="5712460"/>
            <a:ext cx="206375" cy="328613"/>
            <a:chOff x="1071" y="3534"/>
            <a:chExt cx="113" cy="192"/>
          </a:xfrm>
        </p:grpSpPr>
        <p:sp>
          <p:nvSpPr>
            <p:cNvPr id="312" name="Oval 21"/>
            <p:cNvSpPr>
              <a:spLocks noChangeArrowheads="1"/>
            </p:cNvSpPr>
            <p:nvPr/>
          </p:nvSpPr>
          <p:spPr bwMode="auto">
            <a:xfrm>
              <a:off x="1093" y="3547"/>
              <a:ext cx="91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3" name="Oval 22"/>
            <p:cNvSpPr>
              <a:spLocks noChangeArrowheads="1"/>
            </p:cNvSpPr>
            <p:nvPr/>
          </p:nvSpPr>
          <p:spPr bwMode="auto">
            <a:xfrm>
              <a:off x="1093" y="3589"/>
              <a:ext cx="91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4" name="Oval 23"/>
            <p:cNvSpPr>
              <a:spLocks noChangeArrowheads="1"/>
            </p:cNvSpPr>
            <p:nvPr/>
          </p:nvSpPr>
          <p:spPr bwMode="auto">
            <a:xfrm>
              <a:off x="1093" y="3631"/>
              <a:ext cx="91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5" name="Oval 24"/>
            <p:cNvSpPr>
              <a:spLocks noChangeArrowheads="1"/>
            </p:cNvSpPr>
            <p:nvPr/>
          </p:nvSpPr>
          <p:spPr bwMode="auto">
            <a:xfrm>
              <a:off x="1093" y="3673"/>
              <a:ext cx="91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6" name="Rectangle 25"/>
            <p:cNvSpPr>
              <a:spLocks noChangeArrowheads="1"/>
            </p:cNvSpPr>
            <p:nvPr/>
          </p:nvSpPr>
          <p:spPr bwMode="auto">
            <a:xfrm>
              <a:off x="1071" y="3534"/>
              <a:ext cx="63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7" name="Line 26"/>
          <p:cNvSpPr>
            <a:spLocks noChangeShapeType="1"/>
          </p:cNvSpPr>
          <p:nvPr/>
        </p:nvSpPr>
        <p:spPr bwMode="auto">
          <a:xfrm>
            <a:off x="1433513" y="6026785"/>
            <a:ext cx="0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27"/>
          <p:cNvSpPr>
            <a:spLocks noChangeArrowheads="1"/>
          </p:cNvSpPr>
          <p:nvPr/>
        </p:nvSpPr>
        <p:spPr bwMode="auto">
          <a:xfrm>
            <a:off x="854075" y="5420360"/>
            <a:ext cx="115888" cy="233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9" name="Line 28"/>
          <p:cNvSpPr>
            <a:spLocks noChangeShapeType="1"/>
          </p:cNvSpPr>
          <p:nvPr/>
        </p:nvSpPr>
        <p:spPr bwMode="auto">
          <a:xfrm>
            <a:off x="912813" y="5264785"/>
            <a:ext cx="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Line 29"/>
          <p:cNvSpPr>
            <a:spLocks noChangeShapeType="1"/>
          </p:cNvSpPr>
          <p:nvPr/>
        </p:nvSpPr>
        <p:spPr bwMode="auto">
          <a:xfrm>
            <a:off x="879475" y="5501323"/>
            <a:ext cx="26988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Line 30"/>
          <p:cNvSpPr>
            <a:spLocks noChangeShapeType="1"/>
          </p:cNvSpPr>
          <p:nvPr/>
        </p:nvSpPr>
        <p:spPr bwMode="auto">
          <a:xfrm flipH="1">
            <a:off x="909638" y="5614035"/>
            <a:ext cx="3175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Oval 41"/>
          <p:cNvSpPr>
            <a:spLocks noChangeArrowheads="1"/>
          </p:cNvSpPr>
          <p:nvPr/>
        </p:nvSpPr>
        <p:spPr bwMode="auto">
          <a:xfrm>
            <a:off x="7208838" y="5085398"/>
            <a:ext cx="334962" cy="3413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3" name="Line 42"/>
          <p:cNvSpPr>
            <a:spLocks noChangeShapeType="1"/>
          </p:cNvSpPr>
          <p:nvPr/>
        </p:nvSpPr>
        <p:spPr bwMode="auto">
          <a:xfrm>
            <a:off x="7537450" y="5256848"/>
            <a:ext cx="9064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43"/>
          <p:cNvSpPr>
            <a:spLocks noChangeArrowheads="1"/>
          </p:cNvSpPr>
          <p:nvPr/>
        </p:nvSpPr>
        <p:spPr bwMode="auto">
          <a:xfrm>
            <a:off x="7229475" y="5090160"/>
            <a:ext cx="322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325" name="Oval 44"/>
          <p:cNvSpPr>
            <a:spLocks noChangeArrowheads="1"/>
          </p:cNvSpPr>
          <p:nvPr/>
        </p:nvSpPr>
        <p:spPr bwMode="auto">
          <a:xfrm>
            <a:off x="7915275" y="5342573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6" name="Line 45"/>
          <p:cNvSpPr>
            <a:spLocks noChangeShapeType="1"/>
          </p:cNvSpPr>
          <p:nvPr/>
        </p:nvSpPr>
        <p:spPr bwMode="auto">
          <a:xfrm>
            <a:off x="8001000" y="5252085"/>
            <a:ext cx="0" cy="93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Oval 46"/>
          <p:cNvSpPr>
            <a:spLocks noChangeArrowheads="1"/>
          </p:cNvSpPr>
          <p:nvPr/>
        </p:nvSpPr>
        <p:spPr bwMode="auto">
          <a:xfrm>
            <a:off x="7915275" y="5434648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8" name="Rectangle 47"/>
          <p:cNvSpPr>
            <a:spLocks noChangeArrowheads="1"/>
          </p:cNvSpPr>
          <p:nvPr/>
        </p:nvSpPr>
        <p:spPr bwMode="auto">
          <a:xfrm>
            <a:off x="7707313" y="5728335"/>
            <a:ext cx="598487" cy="3571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9" name="Rectangle 58" descr="Konturdiamanten"/>
          <p:cNvSpPr>
            <a:spLocks noChangeArrowheads="1"/>
          </p:cNvSpPr>
          <p:nvPr/>
        </p:nvSpPr>
        <p:spPr bwMode="auto">
          <a:xfrm>
            <a:off x="8447088" y="5088573"/>
            <a:ext cx="334962" cy="34290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0" name="Line 59"/>
          <p:cNvSpPr>
            <a:spLocks noChangeShapeType="1"/>
          </p:cNvSpPr>
          <p:nvPr/>
        </p:nvSpPr>
        <p:spPr bwMode="auto">
          <a:xfrm>
            <a:off x="8005763" y="5591810"/>
            <a:ext cx="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31" name="Oval 79"/>
          <p:cNvSpPr>
            <a:spLocks noChangeArrowheads="1"/>
          </p:cNvSpPr>
          <p:nvPr/>
        </p:nvSpPr>
        <p:spPr bwMode="auto">
          <a:xfrm>
            <a:off x="4949825" y="5098098"/>
            <a:ext cx="333375" cy="3159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2" name="Line 80"/>
          <p:cNvSpPr>
            <a:spLocks noChangeShapeType="1"/>
          </p:cNvSpPr>
          <p:nvPr/>
        </p:nvSpPr>
        <p:spPr bwMode="auto">
          <a:xfrm>
            <a:off x="5286375" y="5253037"/>
            <a:ext cx="906463" cy="63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Rectangle 81"/>
          <p:cNvSpPr>
            <a:spLocks noChangeArrowheads="1"/>
          </p:cNvSpPr>
          <p:nvPr/>
        </p:nvSpPr>
        <p:spPr bwMode="auto">
          <a:xfrm>
            <a:off x="4964113" y="5088573"/>
            <a:ext cx="307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334" name="Oval 82"/>
          <p:cNvSpPr>
            <a:spLocks noChangeArrowheads="1"/>
          </p:cNvSpPr>
          <p:nvPr/>
        </p:nvSpPr>
        <p:spPr bwMode="auto">
          <a:xfrm>
            <a:off x="5668963" y="5342573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5" name="Line 83"/>
          <p:cNvSpPr>
            <a:spLocks noChangeShapeType="1"/>
          </p:cNvSpPr>
          <p:nvPr/>
        </p:nvSpPr>
        <p:spPr bwMode="auto">
          <a:xfrm>
            <a:off x="5756275" y="5252085"/>
            <a:ext cx="0" cy="93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Line 84"/>
          <p:cNvSpPr>
            <a:spLocks noChangeShapeType="1"/>
          </p:cNvSpPr>
          <p:nvPr/>
        </p:nvSpPr>
        <p:spPr bwMode="auto">
          <a:xfrm flipH="1">
            <a:off x="5759450" y="5598160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Line 85"/>
          <p:cNvSpPr>
            <a:spLocks noChangeShapeType="1"/>
          </p:cNvSpPr>
          <p:nvPr/>
        </p:nvSpPr>
        <p:spPr bwMode="auto">
          <a:xfrm>
            <a:off x="5246688" y="5674360"/>
            <a:ext cx="985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" name="Group 86"/>
          <p:cNvGrpSpPr>
            <a:grpSpLocks/>
          </p:cNvGrpSpPr>
          <p:nvPr/>
        </p:nvGrpSpPr>
        <p:grpSpPr bwMode="auto">
          <a:xfrm>
            <a:off x="5213350" y="5715635"/>
            <a:ext cx="206375" cy="330200"/>
            <a:chOff x="2127" y="3540"/>
            <a:chExt cx="113" cy="192"/>
          </a:xfrm>
        </p:grpSpPr>
        <p:sp>
          <p:nvSpPr>
            <p:cNvPr id="339" name="Oval 87"/>
            <p:cNvSpPr>
              <a:spLocks noChangeArrowheads="1"/>
            </p:cNvSpPr>
            <p:nvPr/>
          </p:nvSpPr>
          <p:spPr bwMode="auto">
            <a:xfrm>
              <a:off x="2149" y="3553"/>
              <a:ext cx="91" cy="40"/>
            </a:xfrm>
            <a:prstGeom prst="ellipse">
              <a:avLst/>
            </a:prstGeom>
            <a:solidFill>
              <a:srgbClr val="0066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0" name="Oval 88"/>
            <p:cNvSpPr>
              <a:spLocks noChangeArrowheads="1"/>
            </p:cNvSpPr>
            <p:nvPr/>
          </p:nvSpPr>
          <p:spPr bwMode="auto">
            <a:xfrm>
              <a:off x="2149" y="3595"/>
              <a:ext cx="91" cy="40"/>
            </a:xfrm>
            <a:prstGeom prst="ellipse">
              <a:avLst/>
            </a:prstGeom>
            <a:solidFill>
              <a:srgbClr val="0066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1" name="Oval 89"/>
            <p:cNvSpPr>
              <a:spLocks noChangeArrowheads="1"/>
            </p:cNvSpPr>
            <p:nvPr/>
          </p:nvSpPr>
          <p:spPr bwMode="auto">
            <a:xfrm>
              <a:off x="2149" y="3637"/>
              <a:ext cx="91" cy="40"/>
            </a:xfrm>
            <a:prstGeom prst="ellipse">
              <a:avLst/>
            </a:prstGeom>
            <a:solidFill>
              <a:srgbClr val="0066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2" name="Oval 90"/>
            <p:cNvSpPr>
              <a:spLocks noChangeArrowheads="1"/>
            </p:cNvSpPr>
            <p:nvPr/>
          </p:nvSpPr>
          <p:spPr bwMode="auto">
            <a:xfrm>
              <a:off x="2149" y="3679"/>
              <a:ext cx="91" cy="40"/>
            </a:xfrm>
            <a:prstGeom prst="ellipse">
              <a:avLst/>
            </a:prstGeom>
            <a:solidFill>
              <a:srgbClr val="0066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3" name="Rectangle 91"/>
            <p:cNvSpPr>
              <a:spLocks noChangeArrowheads="1"/>
            </p:cNvSpPr>
            <p:nvPr/>
          </p:nvSpPr>
          <p:spPr bwMode="auto">
            <a:xfrm>
              <a:off x="2127" y="3540"/>
              <a:ext cx="63" cy="19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44" name="Line 92"/>
          <p:cNvSpPr>
            <a:spLocks noChangeShapeType="1"/>
          </p:cNvSpPr>
          <p:nvPr/>
        </p:nvSpPr>
        <p:spPr bwMode="auto">
          <a:xfrm flipV="1">
            <a:off x="5334000" y="5675948"/>
            <a:ext cx="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Oval 93"/>
          <p:cNvSpPr>
            <a:spLocks noChangeArrowheads="1"/>
          </p:cNvSpPr>
          <p:nvPr/>
        </p:nvSpPr>
        <p:spPr bwMode="auto">
          <a:xfrm>
            <a:off x="5668963" y="5434648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6" name="Line 94"/>
          <p:cNvSpPr>
            <a:spLocks noChangeShapeType="1"/>
          </p:cNvSpPr>
          <p:nvPr/>
        </p:nvSpPr>
        <p:spPr bwMode="auto">
          <a:xfrm>
            <a:off x="5332413" y="6026785"/>
            <a:ext cx="3175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Rectangle 95"/>
          <p:cNvSpPr>
            <a:spLocks noChangeArrowheads="1"/>
          </p:cNvSpPr>
          <p:nvPr/>
        </p:nvSpPr>
        <p:spPr bwMode="auto">
          <a:xfrm>
            <a:off x="5192713" y="6118860"/>
            <a:ext cx="298450" cy="1571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" name="Line 96"/>
          <p:cNvSpPr>
            <a:spLocks noChangeShapeType="1"/>
          </p:cNvSpPr>
          <p:nvPr/>
        </p:nvSpPr>
        <p:spPr bwMode="auto">
          <a:xfrm>
            <a:off x="5678488" y="5980748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Line 97"/>
          <p:cNvSpPr>
            <a:spLocks noChangeShapeType="1"/>
          </p:cNvSpPr>
          <p:nvPr/>
        </p:nvSpPr>
        <p:spPr bwMode="auto">
          <a:xfrm>
            <a:off x="5678488" y="6015673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Line 98"/>
          <p:cNvSpPr>
            <a:spLocks noChangeShapeType="1"/>
          </p:cNvSpPr>
          <p:nvPr/>
        </p:nvSpPr>
        <p:spPr bwMode="auto">
          <a:xfrm flipH="1">
            <a:off x="5761038" y="6017260"/>
            <a:ext cx="1587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Rectangle 99"/>
          <p:cNvSpPr>
            <a:spLocks noChangeArrowheads="1"/>
          </p:cNvSpPr>
          <p:nvPr/>
        </p:nvSpPr>
        <p:spPr bwMode="auto">
          <a:xfrm>
            <a:off x="5611813" y="6115685"/>
            <a:ext cx="296862" cy="155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52" name="Group 100"/>
          <p:cNvGrpSpPr>
            <a:grpSpLocks/>
          </p:cNvGrpSpPr>
          <p:nvPr/>
        </p:nvGrpSpPr>
        <p:grpSpPr bwMode="auto">
          <a:xfrm>
            <a:off x="6048375" y="5675948"/>
            <a:ext cx="122238" cy="222250"/>
            <a:chOff x="2585" y="3517"/>
            <a:chExt cx="67" cy="129"/>
          </a:xfrm>
        </p:grpSpPr>
        <p:grpSp>
          <p:nvGrpSpPr>
            <p:cNvPr id="353" name="Group 101"/>
            <p:cNvGrpSpPr>
              <a:grpSpLocks/>
            </p:cNvGrpSpPr>
            <p:nvPr/>
          </p:nvGrpSpPr>
          <p:grpSpPr bwMode="auto">
            <a:xfrm>
              <a:off x="2585" y="3533"/>
              <a:ext cx="67" cy="113"/>
              <a:chOff x="2585" y="3533"/>
              <a:chExt cx="67" cy="113"/>
            </a:xfrm>
          </p:grpSpPr>
          <p:sp>
            <p:nvSpPr>
              <p:cNvPr id="355" name="Oval 102"/>
              <p:cNvSpPr>
                <a:spLocks noChangeArrowheads="1"/>
              </p:cNvSpPr>
              <p:nvPr/>
            </p:nvSpPr>
            <p:spPr bwMode="auto">
              <a:xfrm>
                <a:off x="2600" y="3542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6" name="Oval 103"/>
              <p:cNvSpPr>
                <a:spLocks noChangeArrowheads="1"/>
              </p:cNvSpPr>
              <p:nvPr/>
            </p:nvSpPr>
            <p:spPr bwMode="auto">
              <a:xfrm>
                <a:off x="2600" y="3567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7" name="Oval 104"/>
              <p:cNvSpPr>
                <a:spLocks noChangeArrowheads="1"/>
              </p:cNvSpPr>
              <p:nvPr/>
            </p:nvSpPr>
            <p:spPr bwMode="auto">
              <a:xfrm>
                <a:off x="2600" y="3592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" name="Oval 105"/>
              <p:cNvSpPr>
                <a:spLocks noChangeArrowheads="1"/>
              </p:cNvSpPr>
              <p:nvPr/>
            </p:nvSpPr>
            <p:spPr bwMode="auto">
              <a:xfrm>
                <a:off x="2600" y="3616"/>
                <a:ext cx="52" cy="21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9" name="Rectangle 106"/>
              <p:cNvSpPr>
                <a:spLocks noChangeArrowheads="1"/>
              </p:cNvSpPr>
              <p:nvPr/>
            </p:nvSpPr>
            <p:spPr bwMode="auto">
              <a:xfrm>
                <a:off x="2585" y="3533"/>
                <a:ext cx="38" cy="113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54" name="Line 107"/>
            <p:cNvSpPr>
              <a:spLocks noChangeShapeType="1"/>
            </p:cNvSpPr>
            <p:nvPr/>
          </p:nvSpPr>
          <p:spPr bwMode="auto">
            <a:xfrm flipV="1">
              <a:off x="2625" y="3517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0" name="Line 108"/>
          <p:cNvSpPr>
            <a:spLocks noChangeShapeType="1"/>
          </p:cNvSpPr>
          <p:nvPr/>
        </p:nvSpPr>
        <p:spPr bwMode="auto">
          <a:xfrm>
            <a:off x="6122988" y="5890260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Line 109"/>
          <p:cNvSpPr>
            <a:spLocks noChangeShapeType="1"/>
          </p:cNvSpPr>
          <p:nvPr/>
        </p:nvSpPr>
        <p:spPr bwMode="auto">
          <a:xfrm>
            <a:off x="6049963" y="5990273"/>
            <a:ext cx="149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Line 110"/>
          <p:cNvSpPr>
            <a:spLocks noChangeShapeType="1"/>
          </p:cNvSpPr>
          <p:nvPr/>
        </p:nvSpPr>
        <p:spPr bwMode="auto">
          <a:xfrm>
            <a:off x="6049963" y="6026785"/>
            <a:ext cx="149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Line 111"/>
          <p:cNvSpPr>
            <a:spLocks noChangeShapeType="1"/>
          </p:cNvSpPr>
          <p:nvPr/>
        </p:nvSpPr>
        <p:spPr bwMode="auto">
          <a:xfrm>
            <a:off x="6122988" y="6028373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Rectangle 124" descr="Konturdiamanten"/>
          <p:cNvSpPr>
            <a:spLocks noChangeArrowheads="1"/>
          </p:cNvSpPr>
          <p:nvPr/>
        </p:nvSpPr>
        <p:spPr bwMode="auto">
          <a:xfrm>
            <a:off x="6199188" y="5088573"/>
            <a:ext cx="334962" cy="34290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65" name="Group 125"/>
          <p:cNvGrpSpPr>
            <a:grpSpLocks/>
          </p:cNvGrpSpPr>
          <p:nvPr/>
        </p:nvGrpSpPr>
        <p:grpSpPr bwMode="auto">
          <a:xfrm>
            <a:off x="5688013" y="5675948"/>
            <a:ext cx="120650" cy="222250"/>
            <a:chOff x="2387" y="3517"/>
            <a:chExt cx="67" cy="129"/>
          </a:xfrm>
        </p:grpSpPr>
        <p:grpSp>
          <p:nvGrpSpPr>
            <p:cNvPr id="366" name="Group 126"/>
            <p:cNvGrpSpPr>
              <a:grpSpLocks/>
            </p:cNvGrpSpPr>
            <p:nvPr/>
          </p:nvGrpSpPr>
          <p:grpSpPr bwMode="auto">
            <a:xfrm>
              <a:off x="2387" y="3533"/>
              <a:ext cx="67" cy="113"/>
              <a:chOff x="2387" y="3533"/>
              <a:chExt cx="67" cy="113"/>
            </a:xfrm>
          </p:grpSpPr>
          <p:sp>
            <p:nvSpPr>
              <p:cNvPr id="368" name="Oval 127"/>
              <p:cNvSpPr>
                <a:spLocks noChangeArrowheads="1"/>
              </p:cNvSpPr>
              <p:nvPr/>
            </p:nvSpPr>
            <p:spPr bwMode="auto">
              <a:xfrm>
                <a:off x="2402" y="3542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9" name="Oval 128"/>
              <p:cNvSpPr>
                <a:spLocks noChangeArrowheads="1"/>
              </p:cNvSpPr>
              <p:nvPr/>
            </p:nvSpPr>
            <p:spPr bwMode="auto">
              <a:xfrm>
                <a:off x="2402" y="3567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" name="Oval 129"/>
              <p:cNvSpPr>
                <a:spLocks noChangeArrowheads="1"/>
              </p:cNvSpPr>
              <p:nvPr/>
            </p:nvSpPr>
            <p:spPr bwMode="auto">
              <a:xfrm>
                <a:off x="2402" y="3592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" name="Oval 130"/>
              <p:cNvSpPr>
                <a:spLocks noChangeArrowheads="1"/>
              </p:cNvSpPr>
              <p:nvPr/>
            </p:nvSpPr>
            <p:spPr bwMode="auto">
              <a:xfrm>
                <a:off x="2402" y="3616"/>
                <a:ext cx="52" cy="21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" name="Rectangle 131"/>
              <p:cNvSpPr>
                <a:spLocks noChangeArrowheads="1"/>
              </p:cNvSpPr>
              <p:nvPr/>
            </p:nvSpPr>
            <p:spPr bwMode="auto">
              <a:xfrm>
                <a:off x="2387" y="3533"/>
                <a:ext cx="38" cy="113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67" name="Line 132"/>
            <p:cNvSpPr>
              <a:spLocks noChangeShapeType="1"/>
            </p:cNvSpPr>
            <p:nvPr/>
          </p:nvSpPr>
          <p:spPr bwMode="auto">
            <a:xfrm flipV="1">
              <a:off x="2427" y="3517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3" name="Line 133"/>
          <p:cNvSpPr>
            <a:spLocks noChangeShapeType="1"/>
          </p:cNvSpPr>
          <p:nvPr/>
        </p:nvSpPr>
        <p:spPr bwMode="auto">
          <a:xfrm>
            <a:off x="5762625" y="5890260"/>
            <a:ext cx="0" cy="93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4" name="Group 134"/>
          <p:cNvGrpSpPr>
            <a:grpSpLocks/>
          </p:cNvGrpSpPr>
          <p:nvPr/>
        </p:nvGrpSpPr>
        <p:grpSpPr bwMode="auto">
          <a:xfrm>
            <a:off x="5668963" y="6139498"/>
            <a:ext cx="196850" cy="111125"/>
            <a:chOff x="2947" y="3641"/>
            <a:chExt cx="124" cy="70"/>
          </a:xfrm>
        </p:grpSpPr>
        <p:sp>
          <p:nvSpPr>
            <p:cNvPr id="375" name="Line 135"/>
            <p:cNvSpPr>
              <a:spLocks noChangeShapeType="1"/>
            </p:cNvSpPr>
            <p:nvPr/>
          </p:nvSpPr>
          <p:spPr bwMode="auto">
            <a:xfrm>
              <a:off x="2981" y="3645"/>
              <a:ext cx="2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Line 136"/>
            <p:cNvSpPr>
              <a:spLocks noChangeShapeType="1"/>
            </p:cNvSpPr>
            <p:nvPr/>
          </p:nvSpPr>
          <p:spPr bwMode="auto">
            <a:xfrm flipV="1">
              <a:off x="2981" y="3647"/>
              <a:ext cx="65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Line 137"/>
            <p:cNvSpPr>
              <a:spLocks noChangeShapeType="1"/>
            </p:cNvSpPr>
            <p:nvPr/>
          </p:nvSpPr>
          <p:spPr bwMode="auto">
            <a:xfrm>
              <a:off x="2986" y="3679"/>
              <a:ext cx="57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138"/>
            <p:cNvSpPr>
              <a:spLocks noChangeShapeType="1"/>
            </p:cNvSpPr>
            <p:nvPr/>
          </p:nvSpPr>
          <p:spPr bwMode="auto">
            <a:xfrm flipH="1">
              <a:off x="3045" y="3641"/>
              <a:ext cx="2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139"/>
            <p:cNvSpPr>
              <a:spLocks noChangeShapeType="1"/>
            </p:cNvSpPr>
            <p:nvPr/>
          </p:nvSpPr>
          <p:spPr bwMode="auto">
            <a:xfrm>
              <a:off x="2947" y="3677"/>
              <a:ext cx="1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Line 140"/>
            <p:cNvSpPr>
              <a:spLocks noChangeShapeType="1"/>
            </p:cNvSpPr>
            <p:nvPr/>
          </p:nvSpPr>
          <p:spPr bwMode="auto">
            <a:xfrm flipV="1">
              <a:off x="3007" y="364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1" name="Group 141"/>
          <p:cNvGrpSpPr>
            <a:grpSpLocks/>
          </p:cNvGrpSpPr>
          <p:nvPr/>
        </p:nvGrpSpPr>
        <p:grpSpPr bwMode="auto">
          <a:xfrm>
            <a:off x="5237163" y="6142673"/>
            <a:ext cx="196850" cy="111125"/>
            <a:chOff x="2947" y="3641"/>
            <a:chExt cx="124" cy="70"/>
          </a:xfrm>
        </p:grpSpPr>
        <p:sp>
          <p:nvSpPr>
            <p:cNvPr id="382" name="Line 142"/>
            <p:cNvSpPr>
              <a:spLocks noChangeShapeType="1"/>
            </p:cNvSpPr>
            <p:nvPr/>
          </p:nvSpPr>
          <p:spPr bwMode="auto">
            <a:xfrm>
              <a:off x="2981" y="3645"/>
              <a:ext cx="2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Line 143"/>
            <p:cNvSpPr>
              <a:spLocks noChangeShapeType="1"/>
            </p:cNvSpPr>
            <p:nvPr/>
          </p:nvSpPr>
          <p:spPr bwMode="auto">
            <a:xfrm flipV="1">
              <a:off x="2981" y="3647"/>
              <a:ext cx="65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Line 144"/>
            <p:cNvSpPr>
              <a:spLocks noChangeShapeType="1"/>
            </p:cNvSpPr>
            <p:nvPr/>
          </p:nvSpPr>
          <p:spPr bwMode="auto">
            <a:xfrm>
              <a:off x="2986" y="3679"/>
              <a:ext cx="57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" name="Line 145"/>
            <p:cNvSpPr>
              <a:spLocks noChangeShapeType="1"/>
            </p:cNvSpPr>
            <p:nvPr/>
          </p:nvSpPr>
          <p:spPr bwMode="auto">
            <a:xfrm flipH="1">
              <a:off x="3045" y="3641"/>
              <a:ext cx="2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" name="Line 146"/>
            <p:cNvSpPr>
              <a:spLocks noChangeShapeType="1"/>
            </p:cNvSpPr>
            <p:nvPr/>
          </p:nvSpPr>
          <p:spPr bwMode="auto">
            <a:xfrm>
              <a:off x="2947" y="3677"/>
              <a:ext cx="1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Line 147"/>
            <p:cNvSpPr>
              <a:spLocks noChangeShapeType="1"/>
            </p:cNvSpPr>
            <p:nvPr/>
          </p:nvSpPr>
          <p:spPr bwMode="auto">
            <a:xfrm flipV="1">
              <a:off x="3007" y="364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8" name="Oval 152"/>
          <p:cNvSpPr>
            <a:spLocks noChangeArrowheads="1"/>
          </p:cNvSpPr>
          <p:nvPr/>
        </p:nvSpPr>
        <p:spPr bwMode="auto">
          <a:xfrm>
            <a:off x="2665413" y="5102860"/>
            <a:ext cx="333375" cy="3159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" name="Line 153"/>
          <p:cNvSpPr>
            <a:spLocks noChangeShapeType="1"/>
          </p:cNvSpPr>
          <p:nvPr/>
        </p:nvSpPr>
        <p:spPr bwMode="auto">
          <a:xfrm>
            <a:off x="2990850" y="5257800"/>
            <a:ext cx="917573" cy="63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" name="Rectangle 154" descr="Konturdiamanten"/>
          <p:cNvSpPr>
            <a:spLocks noChangeArrowheads="1"/>
          </p:cNvSpPr>
          <p:nvPr/>
        </p:nvSpPr>
        <p:spPr bwMode="auto">
          <a:xfrm>
            <a:off x="3910013" y="5086985"/>
            <a:ext cx="336550" cy="344488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1" name="Rectangle 155"/>
          <p:cNvSpPr>
            <a:spLocks noChangeArrowheads="1"/>
          </p:cNvSpPr>
          <p:nvPr/>
        </p:nvSpPr>
        <p:spPr bwMode="auto">
          <a:xfrm>
            <a:off x="2679700" y="5093335"/>
            <a:ext cx="307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392" name="Oval 187"/>
          <p:cNvSpPr>
            <a:spLocks noChangeArrowheads="1"/>
          </p:cNvSpPr>
          <p:nvPr/>
        </p:nvSpPr>
        <p:spPr bwMode="auto">
          <a:xfrm>
            <a:off x="3338513" y="5366385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3" name="Line 188"/>
          <p:cNvSpPr>
            <a:spLocks noChangeShapeType="1"/>
          </p:cNvSpPr>
          <p:nvPr/>
        </p:nvSpPr>
        <p:spPr bwMode="auto">
          <a:xfrm>
            <a:off x="3425825" y="527589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" name="Oval 190"/>
          <p:cNvSpPr>
            <a:spLocks noChangeArrowheads="1"/>
          </p:cNvSpPr>
          <p:nvPr/>
        </p:nvSpPr>
        <p:spPr bwMode="auto">
          <a:xfrm>
            <a:off x="3338513" y="5458460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5" name="Line 191"/>
          <p:cNvSpPr>
            <a:spLocks noChangeShapeType="1"/>
          </p:cNvSpPr>
          <p:nvPr/>
        </p:nvSpPr>
        <p:spPr bwMode="auto">
          <a:xfrm flipH="1">
            <a:off x="3416300" y="5614035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" name="Line 195"/>
          <p:cNvSpPr>
            <a:spLocks noChangeShapeType="1"/>
          </p:cNvSpPr>
          <p:nvPr/>
        </p:nvSpPr>
        <p:spPr bwMode="auto">
          <a:xfrm flipH="1">
            <a:off x="3413125" y="5696585"/>
            <a:ext cx="4763" cy="204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" name="Oval 193"/>
          <p:cNvSpPr>
            <a:spLocks noChangeArrowheads="1"/>
          </p:cNvSpPr>
          <p:nvPr/>
        </p:nvSpPr>
        <p:spPr bwMode="auto">
          <a:xfrm>
            <a:off x="3300413" y="5825173"/>
            <a:ext cx="225425" cy="2143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/>
              <a:t>~</a:t>
            </a:r>
          </a:p>
        </p:txBody>
      </p:sp>
      <p:grpSp>
        <p:nvGrpSpPr>
          <p:cNvPr id="398" name="Group 14"/>
          <p:cNvGrpSpPr>
            <a:grpSpLocks noChangeAspect="1"/>
          </p:cNvGrpSpPr>
          <p:nvPr/>
        </p:nvGrpSpPr>
        <p:grpSpPr bwMode="auto">
          <a:xfrm>
            <a:off x="7684294" y="5697485"/>
            <a:ext cx="521494" cy="404444"/>
            <a:chOff x="2533" y="2294"/>
            <a:chExt cx="249" cy="250"/>
          </a:xfrm>
        </p:grpSpPr>
        <p:sp>
          <p:nvSpPr>
            <p:cNvPr id="39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533" y="2294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16"/>
            <p:cNvSpPr>
              <a:spLocks noChangeShapeType="1"/>
            </p:cNvSpPr>
            <p:nvPr/>
          </p:nvSpPr>
          <p:spPr bwMode="auto">
            <a:xfrm>
              <a:off x="2687" y="2339"/>
              <a:ext cx="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17"/>
            <p:cNvSpPr>
              <a:spLocks noChangeShapeType="1"/>
            </p:cNvSpPr>
            <p:nvPr/>
          </p:nvSpPr>
          <p:spPr bwMode="auto">
            <a:xfrm>
              <a:off x="2687" y="2506"/>
              <a:ext cx="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18"/>
            <p:cNvSpPr>
              <a:spLocks/>
            </p:cNvSpPr>
            <p:nvPr/>
          </p:nvSpPr>
          <p:spPr bwMode="auto">
            <a:xfrm>
              <a:off x="2715" y="2395"/>
              <a:ext cx="56" cy="56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56 h 56"/>
                <a:gd name="T4" fmla="*/ 28 w 56"/>
                <a:gd name="T5" fmla="*/ 0 h 56"/>
                <a:gd name="T6" fmla="*/ 56 w 56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56"/>
                  </a:lnTo>
                  <a:lnTo>
                    <a:pt x="28" y="0"/>
                  </a:lnTo>
                  <a:lnTo>
                    <a:pt x="56" y="5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Line 19"/>
            <p:cNvSpPr>
              <a:spLocks noChangeShapeType="1"/>
            </p:cNvSpPr>
            <p:nvPr/>
          </p:nvSpPr>
          <p:spPr bwMode="auto">
            <a:xfrm flipH="1">
              <a:off x="2715" y="2395"/>
              <a:ext cx="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Line 20"/>
            <p:cNvSpPr>
              <a:spLocks noChangeShapeType="1"/>
            </p:cNvSpPr>
            <p:nvPr/>
          </p:nvSpPr>
          <p:spPr bwMode="auto">
            <a:xfrm>
              <a:off x="2743" y="2367"/>
              <a:ext cx="0" cy="11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Line 21"/>
            <p:cNvSpPr>
              <a:spLocks noChangeShapeType="1"/>
            </p:cNvSpPr>
            <p:nvPr/>
          </p:nvSpPr>
          <p:spPr bwMode="auto">
            <a:xfrm flipV="1">
              <a:off x="2603" y="2363"/>
              <a:ext cx="0" cy="1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Line 22"/>
            <p:cNvSpPr>
              <a:spLocks noChangeShapeType="1"/>
            </p:cNvSpPr>
            <p:nvPr/>
          </p:nvSpPr>
          <p:spPr bwMode="auto">
            <a:xfrm>
              <a:off x="2631" y="2363"/>
              <a:ext cx="0" cy="1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Line 23"/>
            <p:cNvSpPr>
              <a:spLocks noChangeShapeType="1"/>
            </p:cNvSpPr>
            <p:nvPr/>
          </p:nvSpPr>
          <p:spPr bwMode="auto">
            <a:xfrm flipH="1">
              <a:off x="2631" y="2363"/>
              <a:ext cx="56" cy="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Line 24"/>
            <p:cNvSpPr>
              <a:spLocks noChangeShapeType="1"/>
            </p:cNvSpPr>
            <p:nvPr/>
          </p:nvSpPr>
          <p:spPr bwMode="auto">
            <a:xfrm>
              <a:off x="2687" y="2339"/>
              <a:ext cx="0" cy="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Line 25"/>
            <p:cNvSpPr>
              <a:spLocks noChangeShapeType="1"/>
            </p:cNvSpPr>
            <p:nvPr/>
          </p:nvSpPr>
          <p:spPr bwMode="auto">
            <a:xfrm>
              <a:off x="2687" y="2482"/>
              <a:ext cx="0" cy="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Line 26"/>
            <p:cNvSpPr>
              <a:spLocks noChangeShapeType="1"/>
            </p:cNvSpPr>
            <p:nvPr/>
          </p:nvSpPr>
          <p:spPr bwMode="auto">
            <a:xfrm>
              <a:off x="2631" y="2459"/>
              <a:ext cx="56" cy="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27"/>
            <p:cNvSpPr>
              <a:spLocks/>
            </p:cNvSpPr>
            <p:nvPr/>
          </p:nvSpPr>
          <p:spPr bwMode="auto">
            <a:xfrm>
              <a:off x="2649" y="2458"/>
              <a:ext cx="23" cy="18"/>
            </a:xfrm>
            <a:custGeom>
              <a:avLst/>
              <a:gdLst>
                <a:gd name="T0" fmla="*/ 8 w 23"/>
                <a:gd name="T1" fmla="*/ 0 h 18"/>
                <a:gd name="T2" fmla="*/ 23 w 23"/>
                <a:gd name="T3" fmla="*/ 18 h 18"/>
                <a:gd name="T4" fmla="*/ 0 w 23"/>
                <a:gd name="T5" fmla="*/ 17 h 18"/>
                <a:gd name="T6" fmla="*/ 8 w 23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8">
                  <a:moveTo>
                    <a:pt x="8" y="0"/>
                  </a:moveTo>
                  <a:lnTo>
                    <a:pt x="23" y="18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28"/>
            <p:cNvSpPr>
              <a:spLocks/>
            </p:cNvSpPr>
            <p:nvPr/>
          </p:nvSpPr>
          <p:spPr bwMode="auto">
            <a:xfrm>
              <a:off x="2649" y="2458"/>
              <a:ext cx="23" cy="18"/>
            </a:xfrm>
            <a:custGeom>
              <a:avLst/>
              <a:gdLst>
                <a:gd name="T0" fmla="*/ 8 w 23"/>
                <a:gd name="T1" fmla="*/ 0 h 18"/>
                <a:gd name="T2" fmla="*/ 23 w 23"/>
                <a:gd name="T3" fmla="*/ 18 h 18"/>
                <a:gd name="T4" fmla="*/ 0 w 23"/>
                <a:gd name="T5" fmla="*/ 17 h 18"/>
                <a:gd name="T6" fmla="*/ 8 w 23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8">
                  <a:moveTo>
                    <a:pt x="8" y="0"/>
                  </a:moveTo>
                  <a:lnTo>
                    <a:pt x="23" y="18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Line 29"/>
            <p:cNvSpPr>
              <a:spLocks noChangeShapeType="1"/>
            </p:cNvSpPr>
            <p:nvPr/>
          </p:nvSpPr>
          <p:spPr bwMode="auto">
            <a:xfrm>
              <a:off x="2589" y="2451"/>
              <a:ext cx="14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Line 30"/>
            <p:cNvSpPr>
              <a:spLocks noChangeShapeType="1"/>
            </p:cNvSpPr>
            <p:nvPr/>
          </p:nvSpPr>
          <p:spPr bwMode="auto">
            <a:xfrm flipV="1">
              <a:off x="2743" y="2478"/>
              <a:ext cx="0" cy="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Line 31"/>
            <p:cNvSpPr>
              <a:spLocks noChangeShapeType="1"/>
            </p:cNvSpPr>
            <p:nvPr/>
          </p:nvSpPr>
          <p:spPr bwMode="auto">
            <a:xfrm flipV="1">
              <a:off x="2743" y="2339"/>
              <a:ext cx="0" cy="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Line 32"/>
            <p:cNvSpPr>
              <a:spLocks noChangeShapeType="1"/>
            </p:cNvSpPr>
            <p:nvPr/>
          </p:nvSpPr>
          <p:spPr bwMode="auto">
            <a:xfrm flipV="1">
              <a:off x="2687" y="2314"/>
              <a:ext cx="0" cy="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Line 33"/>
            <p:cNvSpPr>
              <a:spLocks noChangeShapeType="1"/>
            </p:cNvSpPr>
            <p:nvPr/>
          </p:nvSpPr>
          <p:spPr bwMode="auto">
            <a:xfrm>
              <a:off x="2687" y="2506"/>
              <a:ext cx="0" cy="1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Oval 34"/>
            <p:cNvSpPr>
              <a:spLocks noChangeArrowheads="1"/>
            </p:cNvSpPr>
            <p:nvPr/>
          </p:nvSpPr>
          <p:spPr bwMode="auto">
            <a:xfrm>
              <a:off x="2682" y="2303"/>
              <a:ext cx="11" cy="1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" name="Oval 35"/>
            <p:cNvSpPr>
              <a:spLocks noChangeArrowheads="1"/>
            </p:cNvSpPr>
            <p:nvPr/>
          </p:nvSpPr>
          <p:spPr bwMode="auto">
            <a:xfrm>
              <a:off x="2682" y="2524"/>
              <a:ext cx="11" cy="1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" name="Line 36"/>
            <p:cNvSpPr>
              <a:spLocks noChangeShapeType="1"/>
            </p:cNvSpPr>
            <p:nvPr/>
          </p:nvSpPr>
          <p:spPr bwMode="auto">
            <a:xfrm flipH="1">
              <a:off x="2555" y="2451"/>
              <a:ext cx="34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Oval 37"/>
            <p:cNvSpPr>
              <a:spLocks noChangeArrowheads="1"/>
            </p:cNvSpPr>
            <p:nvPr/>
          </p:nvSpPr>
          <p:spPr bwMode="auto">
            <a:xfrm>
              <a:off x="2542" y="2445"/>
              <a:ext cx="11" cy="1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8397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447800"/>
            <a:ext cx="8461375" cy="49339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180000" tIns="468000" rIns="180000" bIns="180000"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SzPct val="80000"/>
              <a:buFont typeface="Wingdings" pitchFamily="2" charset="2"/>
              <a:buNone/>
            </a:pPr>
            <a:endParaRPr lang="en-US" altLang="en-US" sz="1100"/>
          </a:p>
        </p:txBody>
      </p:sp>
      <p:sp>
        <p:nvSpPr>
          <p:cNvPr id="11267" name="Rectangle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3688" y="1446213"/>
            <a:ext cx="8470900" cy="515937"/>
          </a:xfrm>
          <a:prstGeom prst="rect">
            <a:avLst/>
          </a:prstGeom>
          <a:solidFill>
            <a:srgbClr val="55A0B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36000" bIns="3600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Electric Model 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VSC Operating Principles</a:t>
            </a:r>
            <a:endParaRPr lang="en-US" altLang="en-US" b="0" dirty="0" smtClean="0"/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692150" y="2673350"/>
            <a:ext cx="370522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800" b="1"/>
              <a:t>U</a:t>
            </a:r>
            <a:r>
              <a:rPr lang="en-US" sz="1800" b="1" baseline="-25000"/>
              <a:t>N </a:t>
            </a:r>
            <a:r>
              <a:rPr lang="en-US" sz="1800" b="1"/>
              <a:t>:	</a:t>
            </a:r>
            <a:r>
              <a:rPr lang="en-US" sz="1800"/>
              <a:t>Network Voltage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800" b="1"/>
              <a:t>U</a:t>
            </a:r>
            <a:r>
              <a:rPr lang="en-US" sz="1800" b="1" baseline="-25000"/>
              <a:t>C</a:t>
            </a:r>
            <a:r>
              <a:rPr lang="en-US" sz="1800" b="1"/>
              <a:t>: 	</a:t>
            </a:r>
            <a:r>
              <a:rPr lang="en-US" sz="1800"/>
              <a:t>Converter Voltage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800" b="1"/>
              <a:t>U</a:t>
            </a:r>
            <a:r>
              <a:rPr lang="en-US" sz="1800" b="1" baseline="-25000"/>
              <a:t>L</a:t>
            </a:r>
            <a:r>
              <a:rPr lang="en-US" sz="1800" b="1"/>
              <a:t>:	</a:t>
            </a:r>
            <a:r>
              <a:rPr lang="en-US" sz="1800"/>
              <a:t>Reactor Voltage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800" b="1"/>
              <a:t>I</a:t>
            </a:r>
            <a:r>
              <a:rPr lang="en-US" sz="1800" b="1" baseline="-25000"/>
              <a:t>L</a:t>
            </a:r>
            <a:r>
              <a:rPr lang="en-US" sz="1800" b="1"/>
              <a:t>:	</a:t>
            </a:r>
            <a:r>
              <a:rPr lang="en-US" sz="1800"/>
              <a:t>Reactor or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800" b="1"/>
              <a:t>	</a:t>
            </a:r>
            <a:r>
              <a:rPr lang="en-US" sz="1800"/>
              <a:t>Converter Current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endParaRPr lang="en-US" sz="1800"/>
          </a:p>
        </p:txBody>
      </p:sp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514350" y="1666875"/>
            <a:ext cx="21526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 sz="1400" baseline="-25000"/>
          </a:p>
        </p:txBody>
      </p:sp>
      <p:grpSp>
        <p:nvGrpSpPr>
          <p:cNvPr id="12295" name="Group 5"/>
          <p:cNvGrpSpPr>
            <a:grpSpLocks/>
          </p:cNvGrpSpPr>
          <p:nvPr/>
        </p:nvGrpSpPr>
        <p:grpSpPr bwMode="auto">
          <a:xfrm>
            <a:off x="4438650" y="2085975"/>
            <a:ext cx="4067175" cy="3962400"/>
            <a:chOff x="2796" y="1056"/>
            <a:chExt cx="2562" cy="2496"/>
          </a:xfrm>
          <a:solidFill>
            <a:srgbClr val="D0D3DA"/>
          </a:solidFill>
        </p:grpSpPr>
        <p:sp>
          <p:nvSpPr>
            <p:cNvPr id="728070" name="Rectangle 6"/>
            <p:cNvSpPr>
              <a:spLocks noChangeArrowheads="1"/>
            </p:cNvSpPr>
            <p:nvPr/>
          </p:nvSpPr>
          <p:spPr bwMode="auto">
            <a:xfrm>
              <a:off x="2796" y="1056"/>
              <a:ext cx="2562" cy="2496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71" name="Line 7"/>
            <p:cNvSpPr>
              <a:spLocks noChangeShapeType="1"/>
            </p:cNvSpPr>
            <p:nvPr/>
          </p:nvSpPr>
          <p:spPr bwMode="auto">
            <a:xfrm>
              <a:off x="3192" y="1380"/>
              <a:ext cx="0" cy="18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72" name="Text Box 8"/>
            <p:cNvSpPr txBox="1">
              <a:spLocks noChangeArrowheads="1"/>
            </p:cNvSpPr>
            <p:nvPr/>
          </p:nvSpPr>
          <p:spPr bwMode="auto">
            <a:xfrm>
              <a:off x="2914" y="2074"/>
              <a:ext cx="198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b="1"/>
                <a:t>U</a:t>
              </a:r>
              <a:r>
                <a:rPr lang="en-US" b="1" baseline="-25000"/>
                <a:t>N</a:t>
              </a:r>
            </a:p>
          </p:txBody>
        </p:sp>
        <p:sp>
          <p:nvSpPr>
            <p:cNvPr id="728073" name="Text Box 9"/>
            <p:cNvSpPr txBox="1">
              <a:spLocks noChangeArrowheads="1"/>
            </p:cNvSpPr>
            <p:nvPr/>
          </p:nvSpPr>
          <p:spPr bwMode="auto">
            <a:xfrm>
              <a:off x="4098" y="1536"/>
              <a:ext cx="198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b="1"/>
                <a:t>U</a:t>
              </a:r>
              <a:r>
                <a:rPr lang="en-US" b="1" baseline="-25000"/>
                <a:t>L</a:t>
              </a:r>
            </a:p>
          </p:txBody>
        </p:sp>
        <p:sp>
          <p:nvSpPr>
            <p:cNvPr id="728074" name="Text Box 10"/>
            <p:cNvSpPr txBox="1">
              <a:spLocks noChangeArrowheads="1"/>
            </p:cNvSpPr>
            <p:nvPr/>
          </p:nvSpPr>
          <p:spPr bwMode="auto">
            <a:xfrm>
              <a:off x="3498" y="2556"/>
              <a:ext cx="246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b="1"/>
                <a:t>U</a:t>
              </a:r>
              <a:r>
                <a:rPr lang="en-US" b="1" baseline="-25000"/>
                <a:t>C</a:t>
              </a:r>
            </a:p>
          </p:txBody>
        </p:sp>
        <p:sp>
          <p:nvSpPr>
            <p:cNvPr id="728075" name="Text Box 11"/>
            <p:cNvSpPr txBox="1">
              <a:spLocks noChangeArrowheads="1"/>
            </p:cNvSpPr>
            <p:nvPr/>
          </p:nvSpPr>
          <p:spPr bwMode="auto">
            <a:xfrm>
              <a:off x="4642" y="1954"/>
              <a:ext cx="246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b="1"/>
                <a:t>I</a:t>
              </a:r>
              <a:r>
                <a:rPr lang="en-US" b="1" baseline="-25000"/>
                <a:t>L</a:t>
              </a:r>
            </a:p>
          </p:txBody>
        </p:sp>
        <p:sp>
          <p:nvSpPr>
            <p:cNvPr id="728076" name="Line 12"/>
            <p:cNvSpPr>
              <a:spLocks noChangeShapeType="1"/>
            </p:cNvSpPr>
            <p:nvPr/>
          </p:nvSpPr>
          <p:spPr bwMode="auto">
            <a:xfrm>
              <a:off x="3186" y="1290"/>
              <a:ext cx="187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77" name="Line 13"/>
            <p:cNvSpPr>
              <a:spLocks noChangeShapeType="1"/>
            </p:cNvSpPr>
            <p:nvPr/>
          </p:nvSpPr>
          <p:spPr bwMode="auto">
            <a:xfrm flipH="1" flipV="1">
              <a:off x="4542" y="1286"/>
              <a:ext cx="1" cy="76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78" name="Rectangle 14"/>
            <p:cNvSpPr>
              <a:spLocks noChangeArrowheads="1"/>
            </p:cNvSpPr>
            <p:nvPr/>
          </p:nvSpPr>
          <p:spPr bwMode="auto">
            <a:xfrm>
              <a:off x="4464" y="1496"/>
              <a:ext cx="16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79" name="Rectangle 15"/>
            <p:cNvSpPr>
              <a:spLocks noChangeArrowheads="1"/>
            </p:cNvSpPr>
            <p:nvPr/>
          </p:nvSpPr>
          <p:spPr bwMode="auto">
            <a:xfrm>
              <a:off x="3994" y="2260"/>
              <a:ext cx="1048" cy="69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80" name="Line 16"/>
            <p:cNvSpPr>
              <a:spLocks noChangeShapeType="1"/>
            </p:cNvSpPr>
            <p:nvPr/>
          </p:nvSpPr>
          <p:spPr bwMode="auto">
            <a:xfrm>
              <a:off x="4498" y="3091"/>
              <a:ext cx="1" cy="11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81" name="Line 17"/>
            <p:cNvSpPr>
              <a:spLocks noChangeShapeType="1"/>
            </p:cNvSpPr>
            <p:nvPr/>
          </p:nvSpPr>
          <p:spPr bwMode="auto">
            <a:xfrm>
              <a:off x="4552" y="3091"/>
              <a:ext cx="1" cy="11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82" name="Line 18"/>
            <p:cNvSpPr>
              <a:spLocks noChangeShapeType="1"/>
            </p:cNvSpPr>
            <p:nvPr/>
          </p:nvSpPr>
          <p:spPr bwMode="auto">
            <a:xfrm>
              <a:off x="4642" y="2967"/>
              <a:ext cx="1" cy="18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83" name="Line 19"/>
            <p:cNvSpPr>
              <a:spLocks noChangeShapeType="1"/>
            </p:cNvSpPr>
            <p:nvPr/>
          </p:nvSpPr>
          <p:spPr bwMode="auto">
            <a:xfrm>
              <a:off x="4408" y="2967"/>
              <a:ext cx="1" cy="18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84" name="Line 20"/>
            <p:cNvSpPr>
              <a:spLocks noChangeShapeType="1"/>
            </p:cNvSpPr>
            <p:nvPr/>
          </p:nvSpPr>
          <p:spPr bwMode="auto">
            <a:xfrm>
              <a:off x="4409" y="3152"/>
              <a:ext cx="76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85" name="Line 21"/>
            <p:cNvSpPr>
              <a:spLocks noChangeShapeType="1"/>
            </p:cNvSpPr>
            <p:nvPr/>
          </p:nvSpPr>
          <p:spPr bwMode="auto">
            <a:xfrm>
              <a:off x="4562" y="3152"/>
              <a:ext cx="76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312" name="Group 22"/>
            <p:cNvGrpSpPr>
              <a:grpSpLocks noChangeAspect="1"/>
            </p:cNvGrpSpPr>
            <p:nvPr/>
          </p:nvGrpSpPr>
          <p:grpSpPr bwMode="auto">
            <a:xfrm>
              <a:off x="4261" y="2366"/>
              <a:ext cx="441" cy="443"/>
              <a:chOff x="2533" y="2294"/>
              <a:chExt cx="249" cy="250"/>
            </a:xfrm>
            <a:grpFill/>
          </p:grpSpPr>
          <p:sp>
            <p:nvSpPr>
              <p:cNvPr id="12317" name="AutoShape 23"/>
              <p:cNvSpPr>
                <a:spLocks noChangeAspect="1" noChangeArrowheads="1" noTextEdit="1"/>
              </p:cNvSpPr>
              <p:nvPr/>
            </p:nvSpPr>
            <p:spPr bwMode="auto">
              <a:xfrm>
                <a:off x="2533" y="2294"/>
                <a:ext cx="249" cy="2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18" name="Line 24"/>
              <p:cNvSpPr>
                <a:spLocks noChangeShapeType="1"/>
              </p:cNvSpPr>
              <p:nvPr/>
            </p:nvSpPr>
            <p:spPr bwMode="auto">
              <a:xfrm>
                <a:off x="2687" y="2339"/>
                <a:ext cx="56" cy="0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19" name="Line 25"/>
              <p:cNvSpPr>
                <a:spLocks noChangeShapeType="1"/>
              </p:cNvSpPr>
              <p:nvPr/>
            </p:nvSpPr>
            <p:spPr bwMode="auto">
              <a:xfrm>
                <a:off x="2687" y="2506"/>
                <a:ext cx="56" cy="0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0" name="Freeform 26"/>
              <p:cNvSpPr>
                <a:spLocks/>
              </p:cNvSpPr>
              <p:nvPr/>
            </p:nvSpPr>
            <p:spPr bwMode="auto">
              <a:xfrm>
                <a:off x="2715" y="2395"/>
                <a:ext cx="56" cy="56"/>
              </a:xfrm>
              <a:custGeom>
                <a:avLst/>
                <a:gdLst>
                  <a:gd name="T0" fmla="*/ 56 w 56"/>
                  <a:gd name="T1" fmla="*/ 56 h 56"/>
                  <a:gd name="T2" fmla="*/ 0 w 56"/>
                  <a:gd name="T3" fmla="*/ 56 h 56"/>
                  <a:gd name="T4" fmla="*/ 28 w 56"/>
                  <a:gd name="T5" fmla="*/ 0 h 56"/>
                  <a:gd name="T6" fmla="*/ 56 w 56"/>
                  <a:gd name="T7" fmla="*/ 56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6">
                    <a:moveTo>
                      <a:pt x="56" y="56"/>
                    </a:moveTo>
                    <a:lnTo>
                      <a:pt x="0" y="56"/>
                    </a:lnTo>
                    <a:lnTo>
                      <a:pt x="28" y="0"/>
                    </a:lnTo>
                    <a:lnTo>
                      <a:pt x="56" y="56"/>
                    </a:ln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1" name="Line 27"/>
              <p:cNvSpPr>
                <a:spLocks noChangeShapeType="1"/>
              </p:cNvSpPr>
              <p:nvPr/>
            </p:nvSpPr>
            <p:spPr bwMode="auto">
              <a:xfrm flipH="1">
                <a:off x="2715" y="2395"/>
                <a:ext cx="56" cy="0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2" name="Line 28"/>
              <p:cNvSpPr>
                <a:spLocks noChangeShapeType="1"/>
              </p:cNvSpPr>
              <p:nvPr/>
            </p:nvSpPr>
            <p:spPr bwMode="auto">
              <a:xfrm>
                <a:off x="2743" y="2367"/>
                <a:ext cx="0" cy="111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3" name="Line 29"/>
              <p:cNvSpPr>
                <a:spLocks noChangeShapeType="1"/>
              </p:cNvSpPr>
              <p:nvPr/>
            </p:nvSpPr>
            <p:spPr bwMode="auto">
              <a:xfrm flipV="1">
                <a:off x="2603" y="2363"/>
                <a:ext cx="0" cy="119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4" name="Line 30"/>
              <p:cNvSpPr>
                <a:spLocks noChangeShapeType="1"/>
              </p:cNvSpPr>
              <p:nvPr/>
            </p:nvSpPr>
            <p:spPr bwMode="auto">
              <a:xfrm>
                <a:off x="2631" y="2363"/>
                <a:ext cx="0" cy="119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5" name="Line 31"/>
              <p:cNvSpPr>
                <a:spLocks noChangeShapeType="1"/>
              </p:cNvSpPr>
              <p:nvPr/>
            </p:nvSpPr>
            <p:spPr bwMode="auto">
              <a:xfrm flipH="1">
                <a:off x="2631" y="2363"/>
                <a:ext cx="56" cy="24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6" name="Line 32"/>
              <p:cNvSpPr>
                <a:spLocks noChangeShapeType="1"/>
              </p:cNvSpPr>
              <p:nvPr/>
            </p:nvSpPr>
            <p:spPr bwMode="auto">
              <a:xfrm>
                <a:off x="2687" y="2339"/>
                <a:ext cx="0" cy="24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7" name="Line 33"/>
              <p:cNvSpPr>
                <a:spLocks noChangeShapeType="1"/>
              </p:cNvSpPr>
              <p:nvPr/>
            </p:nvSpPr>
            <p:spPr bwMode="auto">
              <a:xfrm>
                <a:off x="2687" y="2482"/>
                <a:ext cx="0" cy="24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8" name="Line 34"/>
              <p:cNvSpPr>
                <a:spLocks noChangeShapeType="1"/>
              </p:cNvSpPr>
              <p:nvPr/>
            </p:nvSpPr>
            <p:spPr bwMode="auto">
              <a:xfrm>
                <a:off x="2631" y="2459"/>
                <a:ext cx="56" cy="23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29" name="Freeform 35"/>
              <p:cNvSpPr>
                <a:spLocks/>
              </p:cNvSpPr>
              <p:nvPr/>
            </p:nvSpPr>
            <p:spPr bwMode="auto">
              <a:xfrm>
                <a:off x="2649" y="2458"/>
                <a:ext cx="23" cy="18"/>
              </a:xfrm>
              <a:custGeom>
                <a:avLst/>
                <a:gdLst>
                  <a:gd name="T0" fmla="*/ 8 w 23"/>
                  <a:gd name="T1" fmla="*/ 0 h 18"/>
                  <a:gd name="T2" fmla="*/ 23 w 23"/>
                  <a:gd name="T3" fmla="*/ 18 h 18"/>
                  <a:gd name="T4" fmla="*/ 0 w 23"/>
                  <a:gd name="T5" fmla="*/ 17 h 18"/>
                  <a:gd name="T6" fmla="*/ 8 w 23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8">
                    <a:moveTo>
                      <a:pt x="8" y="0"/>
                    </a:moveTo>
                    <a:lnTo>
                      <a:pt x="23" y="18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30" name="Freeform 36"/>
              <p:cNvSpPr>
                <a:spLocks/>
              </p:cNvSpPr>
              <p:nvPr/>
            </p:nvSpPr>
            <p:spPr bwMode="auto">
              <a:xfrm>
                <a:off x="2649" y="2458"/>
                <a:ext cx="23" cy="18"/>
              </a:xfrm>
              <a:custGeom>
                <a:avLst/>
                <a:gdLst>
                  <a:gd name="T0" fmla="*/ 8 w 23"/>
                  <a:gd name="T1" fmla="*/ 0 h 18"/>
                  <a:gd name="T2" fmla="*/ 23 w 23"/>
                  <a:gd name="T3" fmla="*/ 18 h 18"/>
                  <a:gd name="T4" fmla="*/ 0 w 23"/>
                  <a:gd name="T5" fmla="*/ 17 h 18"/>
                  <a:gd name="T6" fmla="*/ 8 w 23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8">
                    <a:moveTo>
                      <a:pt x="8" y="0"/>
                    </a:moveTo>
                    <a:lnTo>
                      <a:pt x="23" y="18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31" name="Line 37"/>
              <p:cNvSpPr>
                <a:spLocks noChangeShapeType="1"/>
              </p:cNvSpPr>
              <p:nvPr/>
            </p:nvSpPr>
            <p:spPr bwMode="auto">
              <a:xfrm>
                <a:off x="2589" y="2451"/>
                <a:ext cx="14" cy="0"/>
              </a:xfrm>
              <a:prstGeom prst="line">
                <a:avLst/>
              </a:prstGeom>
              <a:grp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32" name="Line 38"/>
              <p:cNvSpPr>
                <a:spLocks noChangeShapeType="1"/>
              </p:cNvSpPr>
              <p:nvPr/>
            </p:nvSpPr>
            <p:spPr bwMode="auto">
              <a:xfrm flipV="1">
                <a:off x="2743" y="2478"/>
                <a:ext cx="0" cy="28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33" name="Line 39"/>
              <p:cNvSpPr>
                <a:spLocks noChangeShapeType="1"/>
              </p:cNvSpPr>
              <p:nvPr/>
            </p:nvSpPr>
            <p:spPr bwMode="auto">
              <a:xfrm flipV="1">
                <a:off x="2743" y="2339"/>
                <a:ext cx="0" cy="28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34" name="Line 40"/>
              <p:cNvSpPr>
                <a:spLocks noChangeShapeType="1"/>
              </p:cNvSpPr>
              <p:nvPr/>
            </p:nvSpPr>
            <p:spPr bwMode="auto">
              <a:xfrm flipV="1">
                <a:off x="2687" y="2314"/>
                <a:ext cx="0" cy="25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35" name="Line 41"/>
              <p:cNvSpPr>
                <a:spLocks noChangeShapeType="1"/>
              </p:cNvSpPr>
              <p:nvPr/>
            </p:nvSpPr>
            <p:spPr bwMode="auto">
              <a:xfrm>
                <a:off x="2687" y="2506"/>
                <a:ext cx="0" cy="18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36" name="Oval 42"/>
              <p:cNvSpPr>
                <a:spLocks noChangeArrowheads="1"/>
              </p:cNvSpPr>
              <p:nvPr/>
            </p:nvSpPr>
            <p:spPr bwMode="auto">
              <a:xfrm>
                <a:off x="2682" y="2303"/>
                <a:ext cx="11" cy="11"/>
              </a:xfrm>
              <a:prstGeom prst="ellipse">
                <a:avLst/>
              </a:prstGeom>
              <a:grp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37" name="Oval 43"/>
              <p:cNvSpPr>
                <a:spLocks noChangeArrowheads="1"/>
              </p:cNvSpPr>
              <p:nvPr/>
            </p:nvSpPr>
            <p:spPr bwMode="auto">
              <a:xfrm>
                <a:off x="2682" y="2524"/>
                <a:ext cx="11" cy="11"/>
              </a:xfrm>
              <a:prstGeom prst="ellipse">
                <a:avLst/>
              </a:prstGeom>
              <a:grp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38" name="Line 44"/>
              <p:cNvSpPr>
                <a:spLocks noChangeShapeType="1"/>
              </p:cNvSpPr>
              <p:nvPr/>
            </p:nvSpPr>
            <p:spPr bwMode="auto">
              <a:xfrm flipH="1">
                <a:off x="2555" y="2451"/>
                <a:ext cx="34" cy="0"/>
              </a:xfrm>
              <a:prstGeom prst="line">
                <a:avLst/>
              </a:prstGeom>
              <a:grp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339" name="Oval 45"/>
              <p:cNvSpPr>
                <a:spLocks noChangeArrowheads="1"/>
              </p:cNvSpPr>
              <p:nvPr/>
            </p:nvSpPr>
            <p:spPr bwMode="auto">
              <a:xfrm>
                <a:off x="2542" y="2445"/>
                <a:ext cx="11" cy="11"/>
              </a:xfrm>
              <a:prstGeom prst="ellipse">
                <a:avLst/>
              </a:prstGeom>
              <a:grp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8110" name="Line 46"/>
            <p:cNvSpPr>
              <a:spLocks noChangeShapeType="1"/>
            </p:cNvSpPr>
            <p:nvPr/>
          </p:nvSpPr>
          <p:spPr bwMode="auto">
            <a:xfrm flipV="1">
              <a:off x="4544" y="2037"/>
              <a:ext cx="1" cy="21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111" name="Line 47"/>
            <p:cNvSpPr>
              <a:spLocks noChangeShapeType="1"/>
            </p:cNvSpPr>
            <p:nvPr/>
          </p:nvSpPr>
          <p:spPr bwMode="auto">
            <a:xfrm flipH="1">
              <a:off x="4362" y="1374"/>
              <a:ext cx="6" cy="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112" name="Line 48"/>
            <p:cNvSpPr>
              <a:spLocks noChangeShapeType="1"/>
            </p:cNvSpPr>
            <p:nvPr/>
          </p:nvSpPr>
          <p:spPr bwMode="auto">
            <a:xfrm flipH="1">
              <a:off x="3762" y="2076"/>
              <a:ext cx="70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113" name="Line 49"/>
            <p:cNvSpPr>
              <a:spLocks noChangeShapeType="1"/>
            </p:cNvSpPr>
            <p:nvPr/>
          </p:nvSpPr>
          <p:spPr bwMode="auto">
            <a:xfrm>
              <a:off x="3798" y="2160"/>
              <a:ext cx="0" cy="105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Advantages SVC PLUS </a:t>
            </a:r>
            <a:endParaRPr lang="en-US" altLang="en-US" smtClean="0"/>
          </a:p>
        </p:txBody>
      </p:sp>
      <p:sp>
        <p:nvSpPr>
          <p:cNvPr id="2253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447800"/>
            <a:ext cx="8458200" cy="49212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SzPct val="80000"/>
              <a:buFont typeface="Wingdings" pitchFamily="2" charset="2"/>
              <a:buNone/>
            </a:pPr>
            <a:endParaRPr lang="en-US" altLang="en-US" sz="1100"/>
          </a:p>
        </p:txBody>
      </p:sp>
      <p:sp>
        <p:nvSpPr>
          <p:cNvPr id="2253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325" y="2287588"/>
            <a:ext cx="696436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marL="266700" indent="-2667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/>
              <a:t>Lower Losses (lower switching frequency)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/>
              <a:t>Longer life time of electronic components (lower stresses)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/>
              <a:t>Lower Harmonic generation (Multilevel technology)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/>
              <a:t>Lower space requirements </a:t>
            </a:r>
          </a:p>
        </p:txBody>
      </p:sp>
      <p:sp>
        <p:nvSpPr>
          <p:cNvPr id="2253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275" y="1446213"/>
            <a:ext cx="8456613" cy="515937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FFFF"/>
                </a:solidFill>
                <a:cs typeface="Arial" charset="0"/>
              </a:rPr>
              <a:t>Compared to 2/3-Level VSC Technology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SVC Design</a:t>
            </a:r>
            <a:endParaRPr lang="en-US" dirty="0" smtClean="0"/>
          </a:p>
        </p:txBody>
      </p:sp>
      <p:sp>
        <p:nvSpPr>
          <p:cNvPr id="752644" name="Rectangle 4"/>
          <p:cNvSpPr>
            <a:spLocks noChangeArrowheads="1"/>
          </p:cNvSpPr>
          <p:nvPr/>
        </p:nvSpPr>
        <p:spPr bwMode="auto">
          <a:xfrm>
            <a:off x="0" y="572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endParaRPr lang="en-US" sz="1800">
              <a:ea typeface="+mn-ea"/>
            </a:endParaRPr>
          </a:p>
        </p:txBody>
      </p:sp>
      <p:graphicFrame>
        <p:nvGraphicFramePr>
          <p:cNvPr id="112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5900120"/>
              </p:ext>
            </p:extLst>
          </p:nvPr>
        </p:nvGraphicFramePr>
        <p:xfrm>
          <a:off x="3923928" y="1989138"/>
          <a:ext cx="4394200" cy="4318000"/>
        </p:xfrm>
        <a:graphic>
          <a:graphicData uri="http://schemas.openxmlformats.org/presentationml/2006/ole">
            <p:oleObj spid="_x0000_s75784" name="Visio" r:id="rId5" imgW="5444321" imgH="5345349" progId="Visio.Drawing.11">
              <p:embed/>
            </p:oleObj>
          </a:graphicData>
        </a:graphic>
      </p:graphicFrame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1058623" y="2168860"/>
            <a:ext cx="2829301" cy="352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en-US" sz="1100" dirty="0" smtClean="0"/>
              <a:t>Transformer</a:t>
            </a:r>
            <a:endParaRPr lang="de-DE" sz="1100" dirty="0" smtClean="0"/>
          </a:p>
          <a:p>
            <a:pPr algn="l" eaLnBrk="0" hangingPunct="0">
              <a:lnSpc>
                <a:spcPct val="150000"/>
              </a:lnSpc>
            </a:pPr>
            <a:endParaRPr lang="en-US" sz="1100" dirty="0" smtClean="0"/>
          </a:p>
          <a:p>
            <a:pPr algn="l" eaLnBrk="0" hangingPunct="0">
              <a:lnSpc>
                <a:spcPct val="150000"/>
              </a:lnSpc>
            </a:pPr>
            <a:r>
              <a:rPr lang="en-US" sz="1100" dirty="0" smtClean="0"/>
              <a:t>Arrestor </a:t>
            </a:r>
            <a:endParaRPr lang="de-DE" sz="1100" dirty="0"/>
          </a:p>
          <a:p>
            <a:pPr algn="l" eaLnBrk="0" hangingPunct="0">
              <a:lnSpc>
                <a:spcPct val="150000"/>
              </a:lnSpc>
            </a:pPr>
            <a:endParaRPr lang="de-DE" sz="1100" dirty="0" smtClean="0"/>
          </a:p>
          <a:p>
            <a:pPr eaLnBrk="0" hangingPunct="0">
              <a:lnSpc>
                <a:spcPct val="150000"/>
              </a:lnSpc>
            </a:pPr>
            <a:r>
              <a:rPr lang="en-US" sz="1100" dirty="0"/>
              <a:t>TCR (</a:t>
            </a:r>
            <a:r>
              <a:rPr lang="en-US" sz="1100" dirty="0" err="1"/>
              <a:t>Thyristor</a:t>
            </a:r>
            <a:r>
              <a:rPr lang="en-US" sz="1100" dirty="0"/>
              <a:t> Controlled Reactor) branch</a:t>
            </a:r>
          </a:p>
          <a:p>
            <a:pPr algn="l" eaLnBrk="0" hangingPunct="0">
              <a:lnSpc>
                <a:spcPct val="150000"/>
              </a:lnSpc>
            </a:pPr>
            <a:endParaRPr lang="de-DE" sz="1100" dirty="0"/>
          </a:p>
          <a:p>
            <a:pPr eaLnBrk="0" hangingPunct="0">
              <a:lnSpc>
                <a:spcPct val="150000"/>
              </a:lnSpc>
            </a:pPr>
            <a:r>
              <a:rPr lang="en-US" sz="1100" dirty="0"/>
              <a:t>TSC (</a:t>
            </a:r>
            <a:r>
              <a:rPr lang="en-US" sz="1100" dirty="0" err="1"/>
              <a:t>Thyristor</a:t>
            </a:r>
            <a:r>
              <a:rPr lang="en-US" sz="1100" dirty="0"/>
              <a:t> Switched Capacitor) capacitor</a:t>
            </a:r>
          </a:p>
          <a:p>
            <a:pPr algn="l" eaLnBrk="0" hangingPunct="0">
              <a:lnSpc>
                <a:spcPct val="150000"/>
              </a:lnSpc>
            </a:pPr>
            <a:endParaRPr lang="de-DE" sz="1100" dirty="0"/>
          </a:p>
          <a:p>
            <a:pPr eaLnBrk="0" hangingPunct="0">
              <a:lnSpc>
                <a:spcPct val="150000"/>
              </a:lnSpc>
            </a:pPr>
            <a:r>
              <a:rPr lang="en-US" sz="1100" dirty="0"/>
              <a:t>TSC reactor</a:t>
            </a:r>
          </a:p>
          <a:p>
            <a:pPr algn="l" eaLnBrk="0" hangingPunct="0">
              <a:lnSpc>
                <a:spcPct val="150000"/>
              </a:lnSpc>
            </a:pPr>
            <a:endParaRPr lang="de-DE" sz="1100" dirty="0"/>
          </a:p>
          <a:p>
            <a:pPr eaLnBrk="0" hangingPunct="0">
              <a:lnSpc>
                <a:spcPct val="150000"/>
              </a:lnSpc>
            </a:pPr>
            <a:r>
              <a:rPr lang="en-US" sz="1100" dirty="0"/>
              <a:t>TSC Valve + arrester</a:t>
            </a:r>
          </a:p>
          <a:p>
            <a:pPr algn="l" eaLnBrk="0" hangingPunct="0">
              <a:lnSpc>
                <a:spcPct val="150000"/>
              </a:lnSpc>
            </a:pPr>
            <a:endParaRPr lang="de-DE" sz="1100" dirty="0"/>
          </a:p>
          <a:p>
            <a:pPr eaLnBrk="0" hangingPunct="0">
              <a:lnSpc>
                <a:spcPct val="150000"/>
              </a:lnSpc>
            </a:pPr>
            <a:r>
              <a:rPr lang="en-US" sz="1100" dirty="0"/>
              <a:t>Filter branch</a:t>
            </a:r>
          </a:p>
          <a:p>
            <a:pPr algn="l" eaLnBrk="0" hangingPunct="0">
              <a:lnSpc>
                <a:spcPct val="150000"/>
              </a:lnSpc>
            </a:pPr>
            <a:endParaRPr lang="en-US" sz="1100" dirty="0"/>
          </a:p>
        </p:txBody>
      </p:sp>
      <p:sp>
        <p:nvSpPr>
          <p:cNvPr id="30" name="Ellipse 29"/>
          <p:cNvSpPr/>
          <p:nvPr/>
        </p:nvSpPr>
        <p:spPr bwMode="auto">
          <a:xfrm>
            <a:off x="830577" y="2204884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dirty="0">
                <a:solidFill>
                  <a:schemeClr val="bg1"/>
                </a:solidFill>
                <a:latin typeface="Arial" charset="0"/>
              </a:rPr>
              <a:t>1</a:t>
            </a:r>
            <a:endParaRPr kumimoji="0" lang="de-DE" sz="1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829384" y="2708920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2" name="Ellipse 31"/>
          <p:cNvSpPr/>
          <p:nvPr/>
        </p:nvSpPr>
        <p:spPr bwMode="auto">
          <a:xfrm>
            <a:off x="829384" y="3212976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3" name="Ellipse 32"/>
          <p:cNvSpPr/>
          <p:nvPr/>
        </p:nvSpPr>
        <p:spPr bwMode="auto">
          <a:xfrm>
            <a:off x="829384" y="3717032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34" name="Ellipse 33"/>
          <p:cNvSpPr/>
          <p:nvPr/>
        </p:nvSpPr>
        <p:spPr bwMode="auto">
          <a:xfrm>
            <a:off x="829384" y="4221088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35" name="Ellipse 34"/>
          <p:cNvSpPr/>
          <p:nvPr/>
        </p:nvSpPr>
        <p:spPr bwMode="auto">
          <a:xfrm>
            <a:off x="830577" y="4725144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36" name="Ellipse 35"/>
          <p:cNvSpPr/>
          <p:nvPr/>
        </p:nvSpPr>
        <p:spPr bwMode="auto">
          <a:xfrm>
            <a:off x="829384" y="5229200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40" name="Ellipse 39"/>
          <p:cNvSpPr/>
          <p:nvPr/>
        </p:nvSpPr>
        <p:spPr bwMode="auto">
          <a:xfrm>
            <a:off x="5796136" y="2528920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4819038" y="3083900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5148064" y="2024312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4139952" y="4583113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5796136" y="5168280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5706136" y="3683000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5616136" y="4571857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7380312" y="3568829"/>
            <a:ext cx="180000" cy="180000"/>
          </a:xfrm>
          <a:prstGeom prst="ellipse">
            <a:avLst/>
          </a:prstGeom>
          <a:solidFill>
            <a:srgbClr val="448CA6"/>
          </a:solidFill>
          <a:ln w="12700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2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1484313"/>
            <a:ext cx="8208564" cy="506412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lIns="0" tIns="0" rIns="0" bIns="0" anchor="ctr" anchorCtr="1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358775" indent="-1778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538163" indent="1371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717550" indent="18288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174750" indent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631950" indent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089150" indent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546350" indent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Typical Configuration</a:t>
            </a:r>
            <a:endParaRPr lang="en-US" altLang="en-US" sz="1600" b="1" u="none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50" y="1484313"/>
            <a:ext cx="8209936" cy="4892344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 dirty="0">
              <a:latin typeface="Siemens Sans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916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SVC Classic</a:t>
            </a:r>
            <a:br>
              <a:rPr lang="en-US" altLang="en-US" smtClean="0"/>
            </a:br>
            <a:r>
              <a:rPr lang="en-US" altLang="en-US" b="0" smtClean="0"/>
              <a:t>V / I characteristic</a:t>
            </a:r>
          </a:p>
        </p:txBody>
      </p:sp>
      <p:sp>
        <p:nvSpPr>
          <p:cNvPr id="887812" name="Rectangle 4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>
              <a:ea typeface="+mn-ea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89786796"/>
              </p:ext>
            </p:extLst>
          </p:nvPr>
        </p:nvGraphicFramePr>
        <p:xfrm>
          <a:off x="1419225" y="1549400"/>
          <a:ext cx="7335838" cy="4654550"/>
        </p:xfrm>
        <a:graphic>
          <a:graphicData uri="http://schemas.openxmlformats.org/presentationml/2006/ole">
            <p:oleObj spid="_x0000_s70723" name="Visio" r:id="rId3" imgW="6721988" imgH="4616585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9502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SVC PLUS </a:t>
            </a:r>
            <a:br>
              <a:rPr lang="en-US" altLang="en-US" dirty="0" smtClean="0"/>
            </a:br>
            <a:r>
              <a:rPr lang="en-US" altLang="en-US" b="0" dirty="0" smtClean="0"/>
              <a:t>V / I characteristic</a:t>
            </a:r>
          </a:p>
        </p:txBody>
      </p:sp>
      <p:sp>
        <p:nvSpPr>
          <p:cNvPr id="887812" name="Rectangle 4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>
              <a:ea typeface="+mn-ea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71358357"/>
              </p:ext>
            </p:extLst>
          </p:nvPr>
        </p:nvGraphicFramePr>
        <p:xfrm>
          <a:off x="1419225" y="1549400"/>
          <a:ext cx="7335838" cy="4654550"/>
        </p:xfrm>
        <a:graphic>
          <a:graphicData uri="http://schemas.openxmlformats.org/presentationml/2006/ole">
            <p:oleObj spid="_x0000_s67651" name="Visio" r:id="rId3" imgW="6721988" imgH="4616585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42081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1268413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SVC PLUS vs. SVC Classic</a:t>
            </a:r>
            <a:br>
              <a:rPr lang="de-DE" altLang="en-US" dirty="0" smtClean="0"/>
            </a:br>
            <a:r>
              <a:rPr lang="en-US" altLang="en-US" b="0" dirty="0" smtClean="0"/>
              <a:t>V / I characteristic</a:t>
            </a:r>
          </a:p>
        </p:txBody>
      </p:sp>
      <p:sp>
        <p:nvSpPr>
          <p:cNvPr id="888836" name="Rectangle 4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de-DE">
              <a:ea typeface="+mn-ea"/>
            </a:endParaRPr>
          </a:p>
        </p:txBody>
      </p:sp>
      <p:graphicFrame>
        <p:nvGraphicFramePr>
          <p:cNvPr id="11" name="Objek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74035488"/>
              </p:ext>
            </p:extLst>
          </p:nvPr>
        </p:nvGraphicFramePr>
        <p:xfrm>
          <a:off x="1416722" y="1550449"/>
          <a:ext cx="7336800" cy="4654800"/>
        </p:xfrm>
        <a:graphic>
          <a:graphicData uri="http://schemas.openxmlformats.org/presentationml/2006/ole">
            <p:oleObj spid="_x0000_s66630" name="Visio" r:id="rId3" imgW="6721988" imgH="4616585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7730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Benefits of SVC PLUS compared to SVC Classic</a:t>
            </a:r>
            <a:endParaRPr lang="en-US" altLang="en-US" b="0" dirty="0" smtClean="0"/>
          </a:p>
        </p:txBody>
      </p:sp>
      <p:sp>
        <p:nvSpPr>
          <p:cNvPr id="3686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447800"/>
            <a:ext cx="8458200" cy="49212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SzPct val="80000"/>
              <a:buFont typeface="Wingdings" pitchFamily="2" charset="2"/>
              <a:buNone/>
            </a:pPr>
            <a:endParaRPr lang="en-US" altLang="en-US" sz="1100"/>
          </a:p>
        </p:txBody>
      </p:sp>
      <p:sp>
        <p:nvSpPr>
          <p:cNvPr id="3687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6563" y="2197100"/>
            <a:ext cx="7897812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marL="266700" indent="-2667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 dirty="0"/>
              <a:t>SVC PLUS design practically independent on network conditions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 dirty="0"/>
              <a:t>Low harmonic generation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 dirty="0"/>
              <a:t>Improved </a:t>
            </a:r>
            <a:r>
              <a:rPr lang="en-US" altLang="en-US" sz="1600" dirty="0" smtClean="0"/>
              <a:t>under voltage </a:t>
            </a:r>
            <a:r>
              <a:rPr lang="en-US" altLang="en-US" sz="1600" dirty="0"/>
              <a:t>performance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 dirty="0"/>
              <a:t>High transient overload capability 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 dirty="0"/>
              <a:t>Low noise contribution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 dirty="0"/>
              <a:t>Small space requirements 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55A0B9"/>
              </a:buClr>
              <a:buFont typeface="Wingdings" pitchFamily="2" charset="2"/>
              <a:buChar char="n"/>
            </a:pPr>
            <a:r>
              <a:rPr lang="en-US" altLang="en-US" sz="1600" dirty="0"/>
              <a:t>Easily </a:t>
            </a:r>
            <a:r>
              <a:rPr lang="en-US" altLang="en-US" sz="1600" dirty="0" smtClean="0"/>
              <a:t>expandable</a:t>
            </a:r>
            <a:endParaRPr lang="en-US" altLang="en-US" sz="1600" dirty="0"/>
          </a:p>
        </p:txBody>
      </p:sp>
      <p:sp>
        <p:nvSpPr>
          <p:cNvPr id="36871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6863" y="1446213"/>
            <a:ext cx="8455025" cy="514350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36000" rIns="36000" bIns="3600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  Summary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nU1XNOe0uVNDjICiRr2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HwD8QJEqTsSVHvnvT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HwD8QJEqTsSVHvnvT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HwD8QJEqTsSVHvnvT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HwD8QJEqTsSVHvnvT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nU1XNOe0uVNDjICiRr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p6ARwXLECkgyhhBrpA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Ynsz8jcUO5noPHAtZu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.fkdQywUGWUwcZ2uwvM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HwD8QJEqTsSVHvnvT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JRNJj7KkqYEu6gr4_o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sVhlDzUUiNYMpbMHEx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HwD8QJEqTsSVHvnvT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JRNJj7KkqYEu6gr4_o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nU1XNOe0uVNDjICiRr2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HwD8QJEqTsSVHvnvT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17vb1U8_UWPJoJl7PKi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sVhlDzUUiNYMpbMHExm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JRNJj7KkqYEu6gr4_oMg"/>
</p:tagLst>
</file>

<file path=ppt/theme/theme1.xml><?xml version="1.0" encoding="utf-8"?>
<a:theme xmlns:a="http://schemas.openxmlformats.org/drawingml/2006/main" name="Siemens 2013 – 4:3">
  <a:themeElements>
    <a:clrScheme name="Siemens 2013 – 4:3 1">
      <a:dk1>
        <a:srgbClr val="000000"/>
      </a:dk1>
      <a:lt1>
        <a:srgbClr val="FFFFFF"/>
      </a:lt1>
      <a:dk2>
        <a:srgbClr val="000000"/>
      </a:dk2>
      <a:lt2>
        <a:srgbClr val="879BAA"/>
      </a:lt2>
      <a:accent1>
        <a:srgbClr val="879BAA"/>
      </a:accent1>
      <a:accent2>
        <a:srgbClr val="BECDD7"/>
      </a:accent2>
      <a:accent3>
        <a:srgbClr val="FFFFFF"/>
      </a:accent3>
      <a:accent4>
        <a:srgbClr val="000000"/>
      </a:accent4>
      <a:accent5>
        <a:srgbClr val="C3CBD2"/>
      </a:accent5>
      <a:accent6>
        <a:srgbClr val="ACBAC3"/>
      </a:accent6>
      <a:hlink>
        <a:srgbClr val="EB780A"/>
      </a:hlink>
      <a:folHlink>
        <a:srgbClr val="641946"/>
      </a:folHlink>
    </a:clrScheme>
    <a:fontScheme name="Siemens 2013 – 4: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emens 2013 – 4:3 1">
        <a:dk1>
          <a:srgbClr val="000000"/>
        </a:dk1>
        <a:lt1>
          <a:srgbClr val="FFFFFF"/>
        </a:lt1>
        <a:dk2>
          <a:srgbClr val="000000"/>
        </a:dk2>
        <a:lt2>
          <a:srgbClr val="879BA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EB780A"/>
        </a:hlink>
        <a:folHlink>
          <a:srgbClr val="6419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emens 2013 – 4:3 2">
        <a:dk1>
          <a:srgbClr val="000000"/>
        </a:dk1>
        <a:lt1>
          <a:srgbClr val="FFFFFF"/>
        </a:lt1>
        <a:dk2>
          <a:srgbClr val="641946"/>
        </a:dk2>
        <a:lt2>
          <a:srgbClr val="EB780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006487"/>
        </a:hlink>
        <a:folHlink>
          <a:srgbClr val="647D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On-screen Show (4:3)</PresentationFormat>
  <Paragraphs>198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Siemens 2013 – 4:3</vt:lpstr>
      <vt:lpstr>think-cell Folie</vt:lpstr>
      <vt:lpstr>Visio</vt:lpstr>
      <vt:lpstr>Flexible AC Transmission Systems Parallel Compensation – SVC and STATCOM Technology, Benefits, Applications</vt:lpstr>
      <vt:lpstr>Parallel Compensation Solutions Portfolio</vt:lpstr>
      <vt:lpstr>VSC Operating Principles</vt:lpstr>
      <vt:lpstr>Advantages SVC PLUS </vt:lpstr>
      <vt:lpstr> SVC Design</vt:lpstr>
      <vt:lpstr>SVC Classic V / I characteristic</vt:lpstr>
      <vt:lpstr>SVC PLUS  V / I characteristic</vt:lpstr>
      <vt:lpstr>SVC PLUS vs. SVC Classic V / I characteristic</vt:lpstr>
      <vt:lpstr>Benefits of SVC PLUS compared to SVC Classic</vt:lpstr>
      <vt:lpstr>SVC PLUS Portfolio</vt:lpstr>
      <vt:lpstr>SVC PLUS in Detail Insight view</vt:lpstr>
      <vt:lpstr>SVC PLUS Containerized Phase Reactors</vt:lpstr>
      <vt:lpstr>Slide 13</vt:lpstr>
      <vt:lpstr>Hybrid SVC The continuous innovation of the SVC</vt:lpstr>
      <vt:lpstr>Hybrid SVC Features of Hybrid SVC</vt:lpstr>
      <vt:lpstr>Hybrid SVC  Single Line Diagram - 1x VSC + 1x TSC + 1x TSR</vt:lpstr>
      <vt:lpstr>FACTS - worldwide</vt:lpstr>
      <vt:lpstr>Slide 18</vt:lpstr>
      <vt:lpstr>Slide 19</vt:lpstr>
    </vt:vector>
  </TitlesOfParts>
  <Company>Rainer Schubert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Rainer Schubert</dc:creator>
  <cp:keywords>C_Strictly_Confidential</cp:keywords>
  <dc:description>Variante Siemens Cool Gray - Basistemplates;_x000d_
Version 1.2 Deutsch / Januar 2006</dc:description>
  <cp:lastModifiedBy>in223540</cp:lastModifiedBy>
  <cp:revision>280</cp:revision>
  <cp:lastPrinted>2017-11-22T08:01:07Z</cp:lastPrinted>
  <dcterms:created xsi:type="dcterms:W3CDTF">2006-06-14T08:06:29Z</dcterms:created>
  <dcterms:modified xsi:type="dcterms:W3CDTF">2017-11-22T08:02:00Z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Strictly Confidential</vt:lpwstr>
  </property>
  <property fmtid="{D5CDD505-2E9C-101B-9397-08002B2CF9AE}" pid="3" name="_AdHocReviewCycleID">
    <vt:i4>-1163429930</vt:i4>
  </property>
  <property fmtid="{D5CDD505-2E9C-101B-9397-08002B2CF9AE}" pid="4" name="_NewReviewCycle">
    <vt:lpwstr/>
  </property>
  <property fmtid="{D5CDD505-2E9C-101B-9397-08002B2CF9AE}" pid="5" name="_EmailSubject">
    <vt:lpwstr>SVC/STATCOM ppt</vt:lpwstr>
  </property>
  <property fmtid="{D5CDD505-2E9C-101B-9397-08002B2CF9AE}" pid="6" name="_AuthorEmail">
    <vt:lpwstr>praveen.kaushish@siemens.com</vt:lpwstr>
  </property>
  <property fmtid="{D5CDD505-2E9C-101B-9397-08002B2CF9AE}" pid="7" name="_AuthorEmailDisplayName">
    <vt:lpwstr>Kaushish, Praveen Kumar (RC-IN EM TS LTS PRM)</vt:lpwstr>
  </property>
</Properties>
</file>